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  <p:embeddedFont>
      <p:font typeface="Tino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Tinos-bold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19" Type="http://schemas.openxmlformats.org/officeDocument/2006/relationships/font" Target="fonts/Tinos-bold.fntdata"/><Relationship Id="rId6" Type="http://schemas.openxmlformats.org/officeDocument/2006/relationships/slide" Target="slides/slide2.xml"/><Relationship Id="rId18" Type="http://schemas.openxmlformats.org/officeDocument/2006/relationships/font" Target="fonts/Tino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912025" y="3144850"/>
            <a:ext cx="58026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666666"/>
              </a:buClr>
              <a:buSzPct val="100000"/>
              <a:buNone/>
              <a:defRPr i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buClr>
                <a:srgbClr val="666666"/>
              </a:buClr>
              <a:buSzPct val="100000"/>
              <a:buNone/>
              <a:defRPr i="1" sz="18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buClr>
                <a:srgbClr val="666666"/>
              </a:buClr>
              <a:buSzPct val="100000"/>
              <a:buNone/>
              <a:defRPr i="1" sz="18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buClr>
                <a:srgbClr val="666666"/>
              </a:buClr>
              <a:buNone/>
              <a:defRPr i="1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b="1" i="1"/>
            </a:lvl1pPr>
            <a:lvl2pPr lvl="1" rtl="0">
              <a:spcBef>
                <a:spcPts val="0"/>
              </a:spcBef>
              <a:defRPr b="1" i="1"/>
            </a:lvl2pPr>
            <a:lvl3pPr lvl="2" rtl="0">
              <a:spcBef>
                <a:spcPts val="0"/>
              </a:spcBef>
              <a:defRPr b="1" i="1"/>
            </a:lvl3pPr>
            <a:lvl4pPr lvl="3" rtl="0">
              <a:spcBef>
                <a:spcPts val="0"/>
              </a:spcBef>
              <a:defRPr b="1" i="1"/>
            </a:lvl4pPr>
            <a:lvl5pPr lvl="4" rtl="0">
              <a:spcBef>
                <a:spcPts val="0"/>
              </a:spcBef>
              <a:defRPr b="1" i="1"/>
            </a:lvl5pPr>
            <a:lvl6pPr lvl="5" rtl="0">
              <a:spcBef>
                <a:spcPts val="0"/>
              </a:spcBef>
              <a:defRPr b="1" i="1"/>
            </a:lvl6pPr>
            <a:lvl7pPr lvl="6" rtl="0">
              <a:spcBef>
                <a:spcPts val="0"/>
              </a:spcBef>
              <a:defRPr b="1" i="1"/>
            </a:lvl7pPr>
            <a:lvl8pPr lvl="7" rtl="0">
              <a:spcBef>
                <a:spcPts val="0"/>
              </a:spcBef>
              <a:defRPr b="1" i="1"/>
            </a:lvl8pPr>
            <a:lvl9pPr lvl="8">
              <a:spcBef>
                <a:spcPts val="0"/>
              </a:spcBef>
              <a:defRPr b="1" i="1"/>
            </a:lvl9pPr>
          </a:lstStyle>
          <a:p/>
        </p:txBody>
      </p:sp>
      <p:sp>
        <p:nvSpPr>
          <p:cNvPr id="18" name="Shape 18"/>
          <p:cNvSpPr txBox="1"/>
          <p:nvPr/>
        </p:nvSpPr>
        <p:spPr>
          <a:xfrm>
            <a:off x="1705475" y="97539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96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</a:p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4" name="Shape 24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30" name="Shape 30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3798225" y="1419658"/>
            <a:ext cx="2132700" cy="346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6040276" y="1419658"/>
            <a:ext cx="2132700" cy="346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37" name="Shape 3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41" name="Shape 41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Clr>
                <a:srgbClr val="666666"/>
              </a:buClr>
              <a:buSzPct val="1000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45" name="Shape 45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 righ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360"/>
              </a:spcBef>
              <a:buClr>
                <a:srgbClr val="666666"/>
              </a:buClr>
              <a:buSzPct val="1000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49" name="Shape 49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Shape 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25212A"/>
              </a:buClr>
              <a:buSzPct val="1000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556175" y="1378820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25212A"/>
              </a:buClr>
              <a:buSzPct val="100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rgbClr val="25212A"/>
              </a:buClr>
              <a:buSzPct val="1000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rgbClr val="25212A"/>
              </a:buClr>
              <a:buSzPct val="1000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S.W.O.T- Level Two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10038825" y="-1051925"/>
            <a:ext cx="227700" cy="17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6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</p:txBody>
      </p:sp>
      <p:pic>
        <p:nvPicPr>
          <p:cNvPr descr="monitor-electric-car-charging-spots.jp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74" y="859000"/>
            <a:ext cx="4927923" cy="32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6386700" y="2093550"/>
            <a:ext cx="21108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AeroVironment</a:t>
            </a: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electric car charging station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$800 - $2000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Strengths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0" name="Shape 70"/>
          <p:cNvSpPr txBox="1"/>
          <p:nvPr/>
        </p:nvSpPr>
        <p:spPr>
          <a:xfrm>
            <a:off x="1399575" y="1426700"/>
            <a:ext cx="6773400" cy="26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Font typeface="Tinos"/>
              <a:buChar char="●"/>
            </a:pPr>
            <a:r>
              <a:rPr lang="en" sz="2200">
                <a:latin typeface="Tinos"/>
                <a:ea typeface="Tinos"/>
                <a:cs typeface="Tinos"/>
                <a:sym typeface="Tinos"/>
              </a:rPr>
              <a:t>Easy to use, flashes green when it’s ready to go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Tinos"/>
              <a:buChar char="●"/>
            </a:pPr>
            <a:r>
              <a:rPr lang="en" sz="2200">
                <a:latin typeface="Tinos"/>
                <a:ea typeface="Tinos"/>
                <a:cs typeface="Tinos"/>
                <a:sym typeface="Tinos"/>
              </a:rPr>
              <a:t>Long cord for reducing 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installation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 costs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Tinos"/>
              <a:buChar char="●"/>
            </a:pPr>
            <a:r>
              <a:rPr lang="en" sz="2200">
                <a:latin typeface="Tinos"/>
                <a:ea typeface="Tinos"/>
                <a:cs typeface="Tinos"/>
                <a:sym typeface="Tinos"/>
              </a:rPr>
              <a:t>Safe for 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installation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 and use outdoors as well as indoors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Tinos"/>
              <a:buChar char="●"/>
            </a:pPr>
            <a:r>
              <a:rPr lang="en" sz="2200">
                <a:latin typeface="Tinos"/>
                <a:ea typeface="Tinos"/>
                <a:cs typeface="Tinos"/>
                <a:sym typeface="Tinos"/>
              </a:rPr>
              <a:t>Recycling Act of 2003 helps us with funding to reduce 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electronic</a:t>
            </a:r>
            <a:r>
              <a:rPr lang="en" sz="2200">
                <a:latin typeface="Tinos"/>
                <a:ea typeface="Tinos"/>
                <a:cs typeface="Tinos"/>
                <a:sym typeface="Tinos"/>
              </a:rPr>
              <a:t> waste</a:t>
            </a:r>
          </a:p>
          <a:p>
            <a:pPr indent="-368300" lvl="0" marL="457200" rtl="0">
              <a:spcBef>
                <a:spcPts val="0"/>
              </a:spcBef>
              <a:buSzPct val="100000"/>
              <a:buFont typeface="Tinos"/>
              <a:buChar char="●"/>
            </a:pPr>
            <a:r>
              <a:rPr lang="en" sz="2200">
                <a:latin typeface="Tinos"/>
                <a:ea typeface="Tinos"/>
                <a:cs typeface="Tinos"/>
                <a:sym typeface="Tinos"/>
              </a:rPr>
              <a:t>Great amount of choices when it comes to which unit to buy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Weaknesses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556175" y="1479375"/>
            <a:ext cx="6616800" cy="301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Cheaper stations can’t charge multiple cars simultaneously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It’s a hard wired model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Needs to be near a energy source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15 ft, so an electric only spot is necessary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Opportunity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556175" y="1479375"/>
            <a:ext cx="6616800" cy="301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 can be an incentive for more electric cars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 an effective use of our solar panels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be an outlet for students and administration to work more cohesively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Could have more funding come to the school by means of associating our school with companies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Seniors with an electric car could park at the teacher parking lot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Threats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556175" y="1479375"/>
            <a:ext cx="6616800" cy="301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 unreasonable sum of capital needed for hill/slope installation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lack of security in this project, (northern gate allows random people to walk by)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power outage may harm the hardware/vehicle attached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Compatible with most models, but not all</a:t>
            </a:r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899350" y="4098425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3670225" y="1934075"/>
            <a:ext cx="26532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Conclusion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