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Playfair Display"/>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5FC735B0-AE5F-407A-B629-43229CDD98AD}">
  <a:tblStyle styleId="{5FC735B0-AE5F-407A-B629-43229CDD98AD}"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11" Type="http://schemas.openxmlformats.org/officeDocument/2006/relationships/slide" Target="slides/slide6.xml"/><Relationship Id="rId22" Type="http://schemas.openxmlformats.org/officeDocument/2006/relationships/font" Target="fonts/PlayfairDisplay-boldItalic.fntdata"/><Relationship Id="rId10" Type="http://schemas.openxmlformats.org/officeDocument/2006/relationships/slide" Target="slides/slide5.xml"/><Relationship Id="rId21" Type="http://schemas.openxmlformats.org/officeDocument/2006/relationships/font" Target="fonts/PlayfairDisplay-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PlayfairDisplay-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jpg"/><Relationship Id="rId4" Type="http://schemas.openxmlformats.org/officeDocument/2006/relationships/image" Target="../media/image05.png"/><Relationship Id="rId5"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nvSpPr>
        <p:spPr>
          <a:xfrm>
            <a:off x="1627925" y="1855525"/>
            <a:ext cx="4326600" cy="933600"/>
          </a:xfrm>
          <a:prstGeom prst="rect">
            <a:avLst/>
          </a:prstGeom>
          <a:noFill/>
          <a:ln>
            <a:noFill/>
          </a:ln>
        </p:spPr>
        <p:txBody>
          <a:bodyPr anchorCtr="0" anchor="b" bIns="91425" lIns="91425" rIns="91425" tIns="91425">
            <a:noAutofit/>
          </a:bodyPr>
          <a:lstStyle/>
          <a:p>
            <a:pPr lvl="0" rtl="0">
              <a:spcBef>
                <a:spcPts val="0"/>
              </a:spcBef>
              <a:buNone/>
            </a:pPr>
            <a:r>
              <a:rPr lang="en" sz="4800">
                <a:solidFill>
                  <a:srgbClr val="FFFFFF"/>
                </a:solidFill>
                <a:latin typeface="Playfair Display"/>
                <a:ea typeface="Playfair Display"/>
                <a:cs typeface="Playfair Display"/>
                <a:sym typeface="Playfair Display"/>
              </a:rPr>
              <a:t>El Eco Squad</a:t>
            </a:r>
          </a:p>
        </p:txBody>
      </p:sp>
      <p:sp>
        <p:nvSpPr>
          <p:cNvPr id="68" name="Shape 68"/>
          <p:cNvSpPr txBox="1"/>
          <p:nvPr/>
        </p:nvSpPr>
        <p:spPr>
          <a:xfrm>
            <a:off x="1627925" y="2789125"/>
            <a:ext cx="5286300" cy="6444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latin typeface="Cambria"/>
                <a:ea typeface="Cambria"/>
                <a:cs typeface="Cambria"/>
                <a:sym typeface="Cambria"/>
              </a:rPr>
              <a:t>La naturaleza es hermosa. !Necesitamos guardarla!</a:t>
            </a:r>
          </a:p>
        </p:txBody>
      </p:sp>
      <p:pic>
        <p:nvPicPr>
          <p:cNvPr descr="unnamed.png" id="69" name="Shape 69"/>
          <p:cNvPicPr preferRelativeResize="0"/>
          <p:nvPr/>
        </p:nvPicPr>
        <p:blipFill>
          <a:blip r:embed="rId3">
            <a:alphaModFix/>
          </a:blip>
          <a:stretch>
            <a:fillRect/>
          </a:stretch>
        </p:blipFill>
        <p:spPr>
          <a:xfrm>
            <a:off x="5954520" y="1232445"/>
            <a:ext cx="1507599" cy="1507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60950" y="2065350"/>
            <a:ext cx="8222100" cy="1012800"/>
          </a:xfrm>
          <a:prstGeom prst="rect">
            <a:avLst/>
          </a:prstGeom>
        </p:spPr>
        <p:txBody>
          <a:bodyPr anchorCtr="0" anchor="ctr" bIns="91425" lIns="91425" rIns="91425" tIns="91425">
            <a:noAutofit/>
          </a:bodyPr>
          <a:lstStyle/>
          <a:p>
            <a:pPr lvl="0" rtl="0" algn="ctr">
              <a:spcBef>
                <a:spcPts val="0"/>
              </a:spcBef>
              <a:buNone/>
            </a:pPr>
            <a:r>
              <a:rPr b="1" lang="en" sz="4800">
                <a:solidFill>
                  <a:srgbClr val="F3F3F3"/>
                </a:solidFill>
                <a:latin typeface="Playfair Display"/>
                <a:ea typeface="Playfair Display"/>
                <a:cs typeface="Playfair Display"/>
                <a:sym typeface="Playfair Display"/>
              </a:rPr>
              <a:t> | Nuestra Mission |</a:t>
            </a:r>
          </a:p>
          <a:p>
            <a:pPr lvl="0" rtl="0" algn="ctr">
              <a:spcBef>
                <a:spcPts val="0"/>
              </a:spcBef>
              <a:buNone/>
            </a:pPr>
            <a:r>
              <a:rPr lang="en" sz="3600">
                <a:solidFill>
                  <a:srgbClr val="F3F3F3"/>
                </a:solidFill>
                <a:latin typeface="Cambria"/>
                <a:ea typeface="Cambria"/>
                <a:cs typeface="Cambria"/>
                <a:sym typeface="Cambria"/>
              </a:rPr>
              <a:t>Para ayudar a mantener nuestras escuelas y el ambiente limpio y libre de la polución plástica empezando con reducir el uso de plástico en nuestro campus.</a:t>
            </a:r>
          </a:p>
          <a:p>
            <a:pPr lvl="0" rt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buNone/>
            </a:pPr>
            <a:r>
              <a:rPr lang="en">
                <a:latin typeface="Playfair Display"/>
                <a:ea typeface="Playfair Display"/>
                <a:cs typeface="Playfair Display"/>
                <a:sym typeface="Playfair Display"/>
              </a:rPr>
              <a:t>La Polución Plásticas </a:t>
            </a:r>
          </a:p>
        </p:txBody>
      </p:sp>
      <p:sp>
        <p:nvSpPr>
          <p:cNvPr id="80" name="Shape 80"/>
          <p:cNvSpPr txBox="1"/>
          <p:nvPr>
            <p:ph idx="1" type="body"/>
          </p:nvPr>
        </p:nvSpPr>
        <p:spPr>
          <a:xfrm>
            <a:off x="471900" y="1919075"/>
            <a:ext cx="3910800" cy="2710200"/>
          </a:xfrm>
          <a:prstGeom prst="rect">
            <a:avLst/>
          </a:prstGeom>
        </p:spPr>
        <p:txBody>
          <a:bodyPr anchorCtr="0" anchor="t" bIns="91425" lIns="91425" rIns="91425" tIns="91425">
            <a:noAutofit/>
          </a:bodyPr>
          <a:lstStyle/>
          <a:p>
            <a:pPr lvl="0" rtl="0">
              <a:spcBef>
                <a:spcPts val="0"/>
              </a:spcBef>
              <a:buNone/>
            </a:pPr>
            <a:r>
              <a:rPr lang="en">
                <a:latin typeface="Cambria"/>
                <a:ea typeface="Cambria"/>
                <a:cs typeface="Cambria"/>
                <a:sym typeface="Cambria"/>
              </a:rPr>
              <a:t>Desde 1960 a 2005, la polución plástica en California ha crecido, grandemente.  Hoy en día la polución plástica en California ha incrementado a 30 toneladas.</a:t>
            </a:r>
          </a:p>
          <a:p>
            <a:pPr lvl="0" rtl="0">
              <a:spcBef>
                <a:spcPts val="0"/>
              </a:spcBef>
              <a:buNone/>
            </a:pPr>
            <a:r>
              <a:t/>
            </a:r>
            <a:endParaRPr/>
          </a:p>
        </p:txBody>
      </p:sp>
      <p:graphicFrame>
        <p:nvGraphicFramePr>
          <p:cNvPr id="81" name="Shape 81"/>
          <p:cNvGraphicFramePr/>
          <p:nvPr/>
        </p:nvGraphicFramePr>
        <p:xfrm>
          <a:off x="5154831" y="4577306"/>
          <a:ext cx="3000000" cy="3000000"/>
        </p:xfrm>
        <a:graphic>
          <a:graphicData uri="http://schemas.openxmlformats.org/drawingml/2006/table">
            <a:tbl>
              <a:tblPr>
                <a:noFill/>
                <a:tableStyleId>{5FC735B0-AE5F-407A-B629-43229CDD98AD}</a:tableStyleId>
              </a:tblPr>
              <a:tblGrid>
                <a:gridCol w="821450"/>
                <a:gridCol w="821450"/>
                <a:gridCol w="821450"/>
                <a:gridCol w="821450"/>
              </a:tblGrid>
              <a:tr h="241650">
                <a:tc>
                  <a:txBody>
                    <a:bodyPr>
                      <a:noAutofit/>
                    </a:bodyPr>
                    <a:lstStyle/>
                    <a:p>
                      <a:pPr lvl="0" rtl="0">
                        <a:lnSpc>
                          <a:spcPct val="115000"/>
                        </a:lnSpc>
                        <a:spcBef>
                          <a:spcPts val="0"/>
                        </a:spcBef>
                        <a:spcAft>
                          <a:spcPts val="0"/>
                        </a:spcAft>
                        <a:buNone/>
                      </a:pPr>
                      <a:r>
                        <a:rPr b="1" lang="en">
                          <a:solidFill>
                            <a:srgbClr val="737373"/>
                          </a:solidFill>
                          <a:latin typeface="Roboto"/>
                          <a:ea typeface="Roboto"/>
                          <a:cs typeface="Roboto"/>
                          <a:sym typeface="Roboto"/>
                        </a:rPr>
                        <a:t>1960 </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nSpc>
                          <a:spcPct val="115000"/>
                        </a:lnSpc>
                        <a:spcBef>
                          <a:spcPts val="0"/>
                        </a:spcBef>
                        <a:spcAft>
                          <a:spcPts val="0"/>
                        </a:spcAft>
                        <a:buNone/>
                      </a:pPr>
                      <a:r>
                        <a:rPr b="1" lang="en">
                          <a:solidFill>
                            <a:srgbClr val="737373"/>
                          </a:solidFill>
                          <a:latin typeface="Roboto"/>
                          <a:ea typeface="Roboto"/>
                          <a:cs typeface="Roboto"/>
                          <a:sym typeface="Roboto"/>
                        </a:rPr>
                        <a:t>1985</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nSpc>
                          <a:spcPct val="115000"/>
                        </a:lnSpc>
                        <a:spcBef>
                          <a:spcPts val="0"/>
                        </a:spcBef>
                        <a:spcAft>
                          <a:spcPts val="0"/>
                        </a:spcAft>
                        <a:buNone/>
                      </a:pPr>
                      <a:r>
                        <a:rPr b="1" lang="en">
                          <a:solidFill>
                            <a:srgbClr val="737373"/>
                          </a:solidFill>
                          <a:latin typeface="Roboto"/>
                          <a:ea typeface="Roboto"/>
                          <a:cs typeface="Roboto"/>
                          <a:sym typeface="Roboto"/>
                        </a:rPr>
                        <a:t>2000</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nSpc>
                          <a:spcPct val="115000"/>
                        </a:lnSpc>
                        <a:spcBef>
                          <a:spcPts val="0"/>
                        </a:spcBef>
                        <a:spcAft>
                          <a:spcPts val="0"/>
                        </a:spcAft>
                        <a:buNone/>
                      </a:pPr>
                      <a:r>
                        <a:rPr b="1" lang="en">
                          <a:solidFill>
                            <a:srgbClr val="737373"/>
                          </a:solidFill>
                          <a:latin typeface="Roboto"/>
                          <a:ea typeface="Roboto"/>
                          <a:cs typeface="Roboto"/>
                          <a:sym typeface="Roboto"/>
                        </a:rPr>
                        <a:t>2005</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82" name="Shape 82"/>
          <p:cNvSpPr/>
          <p:nvPr/>
        </p:nvSpPr>
        <p:spPr>
          <a:xfrm>
            <a:off x="5154825" y="4339824"/>
            <a:ext cx="722400" cy="186900"/>
          </a:xfrm>
          <a:prstGeom prst="rect">
            <a:avLst/>
          </a:prstGeom>
          <a:solidFill>
            <a:srgbClr val="DB4437"/>
          </a:solidFill>
          <a:ln>
            <a:noFill/>
          </a:ln>
        </p:spPr>
        <p:txBody>
          <a:bodyPr anchorCtr="0" anchor="ctr" bIns="91425" lIns="91425" rIns="91425" tIns="91425">
            <a:noAutofit/>
          </a:bodyPr>
          <a:lstStyle/>
          <a:p>
            <a:pPr lvl="0" rtl="0">
              <a:spcBef>
                <a:spcPts val="0"/>
              </a:spcBef>
              <a:buNone/>
            </a:pPr>
            <a:r>
              <a:rPr lang="en"/>
              <a:t>    1</a:t>
            </a:r>
          </a:p>
        </p:txBody>
      </p:sp>
      <p:sp>
        <p:nvSpPr>
          <p:cNvPr id="83" name="Shape 83"/>
          <p:cNvSpPr/>
          <p:nvPr/>
        </p:nvSpPr>
        <p:spPr>
          <a:xfrm>
            <a:off x="5975575" y="3360799"/>
            <a:ext cx="722400" cy="1165800"/>
          </a:xfrm>
          <a:prstGeom prst="rect">
            <a:avLst/>
          </a:prstGeom>
          <a:solidFill>
            <a:srgbClr val="4FC3F7"/>
          </a:solidFill>
          <a:ln>
            <a:noFill/>
          </a:ln>
        </p:spPr>
        <p:txBody>
          <a:bodyPr anchorCtr="0" anchor="ctr" bIns="91425" lIns="91425" rIns="91425" tIns="91425">
            <a:noAutofit/>
          </a:bodyPr>
          <a:lstStyle/>
          <a:p>
            <a:pPr lvl="0" rtl="0">
              <a:spcBef>
                <a:spcPts val="0"/>
              </a:spcBef>
              <a:buNone/>
            </a:pPr>
            <a:r>
              <a:rPr lang="en"/>
              <a:t>  10</a:t>
            </a:r>
          </a:p>
        </p:txBody>
      </p:sp>
      <p:sp>
        <p:nvSpPr>
          <p:cNvPr id="84" name="Shape 84"/>
          <p:cNvSpPr/>
          <p:nvPr/>
        </p:nvSpPr>
        <p:spPr>
          <a:xfrm>
            <a:off x="6796350" y="2301425"/>
            <a:ext cx="722400" cy="2225400"/>
          </a:xfrm>
          <a:prstGeom prst="rect">
            <a:avLst/>
          </a:prstGeom>
          <a:solidFill>
            <a:srgbClr val="DB4437"/>
          </a:solidFill>
          <a:ln>
            <a:noFill/>
          </a:ln>
        </p:spPr>
        <p:txBody>
          <a:bodyPr anchorCtr="0" anchor="ctr" bIns="91425" lIns="91425" rIns="91425" tIns="91425">
            <a:noAutofit/>
          </a:bodyPr>
          <a:lstStyle/>
          <a:p>
            <a:pPr lvl="0" rtl="0">
              <a:spcBef>
                <a:spcPts val="0"/>
              </a:spcBef>
              <a:buNone/>
            </a:pPr>
            <a:r>
              <a:rPr lang="en"/>
              <a:t>   24</a:t>
            </a:r>
          </a:p>
        </p:txBody>
      </p:sp>
      <p:sp>
        <p:nvSpPr>
          <p:cNvPr id="85" name="Shape 85"/>
          <p:cNvSpPr/>
          <p:nvPr/>
        </p:nvSpPr>
        <p:spPr>
          <a:xfrm>
            <a:off x="7617100" y="1724249"/>
            <a:ext cx="722400" cy="2802900"/>
          </a:xfrm>
          <a:prstGeom prst="rect">
            <a:avLst/>
          </a:prstGeom>
          <a:solidFill>
            <a:srgbClr val="4FC3F7"/>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rPr lang="en"/>
              <a:t>   30</a:t>
            </a:r>
          </a:p>
        </p:txBody>
      </p:sp>
      <p:cxnSp>
        <p:nvCxnSpPr>
          <p:cNvPr id="86" name="Shape 86"/>
          <p:cNvCxnSpPr/>
          <p:nvPr/>
        </p:nvCxnSpPr>
        <p:spPr>
          <a:xfrm rot="10800000">
            <a:off x="546900" y="4552225"/>
            <a:ext cx="8147100" cy="0"/>
          </a:xfrm>
          <a:prstGeom prst="straightConnector1">
            <a:avLst/>
          </a:prstGeom>
          <a:noFill/>
          <a:ln cap="flat" cmpd="sng" w="19050">
            <a:solidFill>
              <a:srgbClr val="4285F4"/>
            </a:solidFill>
            <a:prstDash val="dot"/>
            <a:round/>
            <a:headEnd len="lg" w="lg" type="none"/>
            <a:tailEnd len="lg" w="lg" type="none"/>
          </a:ln>
        </p:spPr>
      </p:cxnSp>
      <p:sp>
        <p:nvSpPr>
          <p:cNvPr id="87" name="Shape 87"/>
          <p:cNvSpPr txBox="1"/>
          <p:nvPr/>
        </p:nvSpPr>
        <p:spPr>
          <a:xfrm>
            <a:off x="6535375" y="4820900"/>
            <a:ext cx="422400" cy="186900"/>
          </a:xfrm>
          <a:prstGeom prst="rect">
            <a:avLst/>
          </a:prstGeom>
          <a:noFill/>
          <a:ln>
            <a:noFill/>
          </a:ln>
        </p:spPr>
        <p:txBody>
          <a:bodyPr anchorCtr="0" anchor="t" bIns="91425" lIns="91425" rIns="91425" tIns="91425">
            <a:noAutofit/>
          </a:bodyPr>
          <a:lstStyle/>
          <a:p>
            <a:pPr lvl="0" rtl="0">
              <a:spcBef>
                <a:spcPts val="0"/>
              </a:spcBef>
              <a:buNone/>
            </a:pPr>
            <a:r>
              <a:rPr lang="en" sz="800">
                <a:latin typeface="Times New Roman"/>
                <a:ea typeface="Times New Roman"/>
                <a:cs typeface="Times New Roman"/>
                <a:sym typeface="Times New Roman"/>
              </a:rPr>
              <a:t>Year</a:t>
            </a:r>
          </a:p>
        </p:txBody>
      </p:sp>
      <p:sp>
        <p:nvSpPr>
          <p:cNvPr id="88" name="Shape 88"/>
          <p:cNvSpPr txBox="1"/>
          <p:nvPr/>
        </p:nvSpPr>
        <p:spPr>
          <a:xfrm rot="5400000">
            <a:off x="7652525" y="3005075"/>
            <a:ext cx="1987200" cy="343500"/>
          </a:xfrm>
          <a:prstGeom prst="rect">
            <a:avLst/>
          </a:prstGeom>
          <a:noFill/>
          <a:ln>
            <a:noFill/>
          </a:ln>
        </p:spPr>
        <p:txBody>
          <a:bodyPr anchorCtr="0" anchor="t" bIns="91425" lIns="91425" rIns="91425" tIns="91425">
            <a:noAutofit/>
          </a:bodyPr>
          <a:lstStyle/>
          <a:p>
            <a:pPr lvl="0" rtl="0">
              <a:spcBef>
                <a:spcPts val="0"/>
              </a:spcBef>
              <a:buNone/>
            </a:pPr>
            <a:r>
              <a:rPr lang="en" sz="800">
                <a:latin typeface="Times New Roman"/>
                <a:ea typeface="Times New Roman"/>
                <a:cs typeface="Times New Roman"/>
                <a:sym typeface="Times New Roman"/>
              </a:rPr>
              <a:t>Tons of plastic wasted (in millions)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265500" y="1233175"/>
            <a:ext cx="4045200" cy="1482300"/>
          </a:xfrm>
          <a:prstGeom prst="rect">
            <a:avLst/>
          </a:prstGeom>
        </p:spPr>
        <p:txBody>
          <a:bodyPr anchorCtr="0" anchor="b" bIns="91425" lIns="91425" rIns="91425" tIns="91425">
            <a:noAutofit/>
          </a:bodyPr>
          <a:lstStyle/>
          <a:p>
            <a:pPr lvl="0" rtl="0">
              <a:spcBef>
                <a:spcPts val="0"/>
              </a:spcBef>
              <a:buNone/>
            </a:pPr>
            <a:r>
              <a:t/>
            </a:r>
            <a:endParaRPr/>
          </a:p>
        </p:txBody>
      </p:sp>
      <p:sp>
        <p:nvSpPr>
          <p:cNvPr id="94" name="Shape 94"/>
          <p:cNvSpPr txBox="1"/>
          <p:nvPr>
            <p:ph idx="1" type="subTitle"/>
          </p:nvPr>
        </p:nvSpPr>
        <p:spPr>
          <a:xfrm>
            <a:off x="265500" y="2779466"/>
            <a:ext cx="4045200" cy="1235099"/>
          </a:xfrm>
          <a:prstGeom prst="rect">
            <a:avLst/>
          </a:prstGeom>
        </p:spPr>
        <p:txBody>
          <a:bodyPr anchorCtr="0" anchor="t" bIns="91425" lIns="91425" rIns="91425" tIns="91425">
            <a:noAutofit/>
          </a:bodyPr>
          <a:lstStyle/>
          <a:p>
            <a:pPr lvl="0" rtl="0">
              <a:spcBef>
                <a:spcPts val="0"/>
              </a:spcBef>
              <a:buNone/>
            </a:pPr>
            <a:r>
              <a:t/>
            </a:r>
            <a:endParaRPr/>
          </a:p>
        </p:txBody>
      </p:sp>
      <p:pic>
        <p:nvPicPr>
          <p:cNvPr descr="IMAG5417.jpg" id="95" name="Shape 95"/>
          <p:cNvPicPr preferRelativeResize="0"/>
          <p:nvPr/>
        </p:nvPicPr>
        <p:blipFill rotWithShape="1">
          <a:blip r:embed="rId3">
            <a:alphaModFix/>
          </a:blip>
          <a:srcRect b="0" l="24743" r="24748" t="0"/>
          <a:stretch/>
        </p:blipFill>
        <p:spPr>
          <a:xfrm>
            <a:off x="-9150" y="0"/>
            <a:ext cx="4594498" cy="5143500"/>
          </a:xfrm>
          <a:prstGeom prst="rect">
            <a:avLst/>
          </a:prstGeom>
          <a:noFill/>
          <a:ln>
            <a:noFill/>
          </a:ln>
        </p:spPr>
      </p:pic>
      <p:sp>
        <p:nvSpPr>
          <p:cNvPr id="96" name="Shape 96"/>
          <p:cNvSpPr txBox="1"/>
          <p:nvPr/>
        </p:nvSpPr>
        <p:spPr>
          <a:xfrm>
            <a:off x="4633625" y="34275"/>
            <a:ext cx="4342200" cy="1482300"/>
          </a:xfrm>
          <a:prstGeom prst="rect">
            <a:avLst/>
          </a:prstGeom>
          <a:noFill/>
          <a:ln>
            <a:noFill/>
          </a:ln>
        </p:spPr>
        <p:txBody>
          <a:bodyPr anchorCtr="0" anchor="ctr" bIns="91425" lIns="91425" rIns="91425" tIns="91425">
            <a:noAutofit/>
          </a:bodyPr>
          <a:lstStyle/>
          <a:p>
            <a:pPr lvl="0" rtl="0" algn="ctr">
              <a:spcBef>
                <a:spcPts val="0"/>
              </a:spcBef>
              <a:buNone/>
            </a:pPr>
            <a:r>
              <a:rPr lang="en" sz="4200">
                <a:solidFill>
                  <a:srgbClr val="FFFFFF"/>
                </a:solidFill>
                <a:latin typeface="Playfair Display"/>
                <a:ea typeface="Playfair Display"/>
                <a:cs typeface="Playfair Display"/>
                <a:sym typeface="Playfair Display"/>
              </a:rPr>
              <a:t>Minimizando la polución plástica</a:t>
            </a:r>
          </a:p>
        </p:txBody>
      </p:sp>
      <p:sp>
        <p:nvSpPr>
          <p:cNvPr id="97" name="Shape 97"/>
          <p:cNvSpPr txBox="1"/>
          <p:nvPr/>
        </p:nvSpPr>
        <p:spPr>
          <a:xfrm>
            <a:off x="4633625" y="2034975"/>
            <a:ext cx="4342200" cy="26397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rPr lang="en" sz="1800">
                <a:solidFill>
                  <a:srgbClr val="FFFFFF"/>
                </a:solidFill>
                <a:latin typeface="Cambria"/>
                <a:ea typeface="Cambria"/>
                <a:cs typeface="Cambria"/>
                <a:sym typeface="Cambria"/>
              </a:rPr>
              <a:t>Una porción grande de lo que atribuye a la polución plástica son botellas de plástico. El Eco Squad quiere poner un fin a el use de botellas de plástico animando el uso de botellas reusables . Entonces estamos trabajando con Elkay y el Glendale Unified School District  para traer a Clark una nueva y mejorada fuente de agua con una estación para rellenar botellas reusables.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71900" y="738725"/>
            <a:ext cx="8222100" cy="767700"/>
          </a:xfrm>
          <a:prstGeom prst="rect">
            <a:avLst/>
          </a:prstGeom>
        </p:spPr>
        <p:txBody>
          <a:bodyPr anchorCtr="0" anchor="b" bIns="91425" lIns="91425" rIns="91425" tIns="91425">
            <a:noAutofit/>
          </a:bodyPr>
          <a:lstStyle/>
          <a:p>
            <a:pPr lvl="0" rtl="0">
              <a:spcBef>
                <a:spcPts val="0"/>
              </a:spcBef>
              <a:spcAft>
                <a:spcPts val="400"/>
              </a:spcAft>
              <a:buNone/>
            </a:pPr>
            <a:r>
              <a:rPr lang="en"/>
              <a:t>Momentos importantes en 2016</a:t>
            </a:r>
          </a:p>
        </p:txBody>
      </p:sp>
      <p:cxnSp>
        <p:nvCxnSpPr>
          <p:cNvPr id="103" name="Shape 103"/>
          <p:cNvCxnSpPr/>
          <p:nvPr/>
        </p:nvCxnSpPr>
        <p:spPr>
          <a:xfrm rot="10800000">
            <a:off x="680050" y="2152464"/>
            <a:ext cx="0" cy="837900"/>
          </a:xfrm>
          <a:prstGeom prst="straightConnector1">
            <a:avLst/>
          </a:prstGeom>
          <a:noFill/>
          <a:ln cap="flat" cmpd="sng" w="9525">
            <a:solidFill>
              <a:srgbClr val="424242"/>
            </a:solidFill>
            <a:prstDash val="solid"/>
            <a:round/>
            <a:headEnd len="lg" w="lg" type="none"/>
            <a:tailEnd len="lg" w="lg" type="oval"/>
          </a:ln>
        </p:spPr>
      </p:cxnSp>
      <p:sp>
        <p:nvSpPr>
          <p:cNvPr id="104" name="Shape 104"/>
          <p:cNvSpPr txBox="1"/>
          <p:nvPr/>
        </p:nvSpPr>
        <p:spPr>
          <a:xfrm>
            <a:off x="727112" y="1995898"/>
            <a:ext cx="1814100" cy="392100"/>
          </a:xfrm>
          <a:prstGeom prst="rect">
            <a:avLst/>
          </a:prstGeom>
          <a:noFill/>
          <a:ln>
            <a:noFill/>
          </a:ln>
        </p:spPr>
        <p:txBody>
          <a:bodyPr anchorCtr="0" anchor="ctr" bIns="91425" lIns="91425" rIns="91425" tIns="91425">
            <a:noAutofit/>
          </a:bodyPr>
          <a:lstStyle/>
          <a:p>
            <a:pPr lvl="0" rtl="0">
              <a:spcBef>
                <a:spcPts val="0"/>
              </a:spcBef>
              <a:buNone/>
            </a:pPr>
            <a:r>
              <a:rPr lang="en" sz="1800">
                <a:solidFill>
                  <a:srgbClr val="4285F4"/>
                </a:solidFill>
                <a:latin typeface="Roboto"/>
                <a:ea typeface="Roboto"/>
                <a:cs typeface="Roboto"/>
                <a:sym typeface="Roboto"/>
              </a:rPr>
              <a:t>Agosto </a:t>
            </a:r>
          </a:p>
        </p:txBody>
      </p:sp>
      <p:sp>
        <p:nvSpPr>
          <p:cNvPr id="105" name="Shape 105"/>
          <p:cNvSpPr txBox="1"/>
          <p:nvPr/>
        </p:nvSpPr>
        <p:spPr>
          <a:xfrm>
            <a:off x="727112" y="2285924"/>
            <a:ext cx="1814100" cy="578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200">
                <a:solidFill>
                  <a:srgbClr val="424242"/>
                </a:solidFill>
                <a:latin typeface="Roboto"/>
                <a:ea typeface="Roboto"/>
                <a:cs typeface="Roboto"/>
                <a:sym typeface="Roboto"/>
              </a:rPr>
              <a:t>The Eco Squad fue fundado</a:t>
            </a:r>
          </a:p>
        </p:txBody>
      </p:sp>
      <p:cxnSp>
        <p:nvCxnSpPr>
          <p:cNvPr id="106" name="Shape 106"/>
          <p:cNvCxnSpPr/>
          <p:nvPr/>
        </p:nvCxnSpPr>
        <p:spPr>
          <a:xfrm>
            <a:off x="2114150" y="3375004"/>
            <a:ext cx="0" cy="837900"/>
          </a:xfrm>
          <a:prstGeom prst="straightConnector1">
            <a:avLst/>
          </a:prstGeom>
          <a:noFill/>
          <a:ln cap="flat" cmpd="sng" w="9525">
            <a:solidFill>
              <a:srgbClr val="424242"/>
            </a:solidFill>
            <a:prstDash val="solid"/>
            <a:round/>
            <a:headEnd len="lg" w="lg" type="none"/>
            <a:tailEnd len="lg" w="lg" type="oval"/>
          </a:ln>
        </p:spPr>
      </p:cxnSp>
      <p:sp>
        <p:nvSpPr>
          <p:cNvPr id="107" name="Shape 107"/>
          <p:cNvSpPr txBox="1"/>
          <p:nvPr/>
        </p:nvSpPr>
        <p:spPr>
          <a:xfrm>
            <a:off x="2161198" y="3974200"/>
            <a:ext cx="2071500" cy="392100"/>
          </a:xfrm>
          <a:prstGeom prst="rect">
            <a:avLst/>
          </a:prstGeom>
          <a:noFill/>
          <a:ln>
            <a:noFill/>
          </a:ln>
        </p:spPr>
        <p:txBody>
          <a:bodyPr anchorCtr="0" anchor="ctr" bIns="91425" lIns="91425" rIns="91425" tIns="91425">
            <a:noAutofit/>
          </a:bodyPr>
          <a:lstStyle/>
          <a:p>
            <a:pPr lvl="0" rtl="0">
              <a:spcBef>
                <a:spcPts val="0"/>
              </a:spcBef>
              <a:buNone/>
            </a:pPr>
            <a:r>
              <a:rPr lang="en" sz="1800">
                <a:solidFill>
                  <a:srgbClr val="4285F4"/>
                </a:solidFill>
                <a:latin typeface="Roboto"/>
                <a:ea typeface="Roboto"/>
                <a:cs typeface="Roboto"/>
                <a:sym typeface="Roboto"/>
              </a:rPr>
              <a:t>Septiembre </a:t>
            </a:r>
          </a:p>
        </p:txBody>
      </p:sp>
      <p:sp>
        <p:nvSpPr>
          <p:cNvPr id="108" name="Shape 108"/>
          <p:cNvSpPr txBox="1"/>
          <p:nvPr/>
        </p:nvSpPr>
        <p:spPr>
          <a:xfrm>
            <a:off x="2161200" y="4264225"/>
            <a:ext cx="1814100" cy="767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200">
                <a:solidFill>
                  <a:srgbClr val="424242"/>
                </a:solidFill>
                <a:latin typeface="Roboto"/>
                <a:ea typeface="Roboto"/>
                <a:cs typeface="Roboto"/>
                <a:sym typeface="Roboto"/>
              </a:rPr>
              <a:t>Compramos la fuente de agua y empezamos la instalación  </a:t>
            </a:r>
          </a:p>
        </p:txBody>
      </p:sp>
      <p:cxnSp>
        <p:nvCxnSpPr>
          <p:cNvPr id="109" name="Shape 109"/>
          <p:cNvCxnSpPr/>
          <p:nvPr/>
        </p:nvCxnSpPr>
        <p:spPr>
          <a:xfrm rot="10800000">
            <a:off x="4294300" y="2145364"/>
            <a:ext cx="0" cy="837900"/>
          </a:xfrm>
          <a:prstGeom prst="straightConnector1">
            <a:avLst/>
          </a:prstGeom>
          <a:noFill/>
          <a:ln cap="flat" cmpd="sng" w="9525">
            <a:solidFill>
              <a:srgbClr val="424242"/>
            </a:solidFill>
            <a:prstDash val="solid"/>
            <a:round/>
            <a:headEnd len="lg" w="lg" type="none"/>
            <a:tailEnd len="lg" w="lg" type="oval"/>
          </a:ln>
        </p:spPr>
      </p:cxnSp>
      <p:sp>
        <p:nvSpPr>
          <p:cNvPr id="110" name="Shape 110"/>
          <p:cNvSpPr txBox="1"/>
          <p:nvPr/>
        </p:nvSpPr>
        <p:spPr>
          <a:xfrm>
            <a:off x="4279887" y="1995911"/>
            <a:ext cx="1814100" cy="392100"/>
          </a:xfrm>
          <a:prstGeom prst="rect">
            <a:avLst/>
          </a:prstGeom>
          <a:noFill/>
          <a:ln>
            <a:noFill/>
          </a:ln>
        </p:spPr>
        <p:txBody>
          <a:bodyPr anchorCtr="0" anchor="ctr" bIns="91425" lIns="91425" rIns="91425" tIns="91425">
            <a:noAutofit/>
          </a:bodyPr>
          <a:lstStyle/>
          <a:p>
            <a:pPr lvl="0" rtl="0">
              <a:spcBef>
                <a:spcPts val="0"/>
              </a:spcBef>
              <a:buNone/>
            </a:pPr>
            <a:r>
              <a:rPr lang="en" sz="1800">
                <a:solidFill>
                  <a:srgbClr val="4285F4"/>
                </a:solidFill>
                <a:latin typeface="Roboto"/>
                <a:ea typeface="Roboto"/>
                <a:cs typeface="Roboto"/>
                <a:sym typeface="Roboto"/>
              </a:rPr>
              <a:t>Octubre </a:t>
            </a:r>
          </a:p>
        </p:txBody>
      </p:sp>
      <p:sp>
        <p:nvSpPr>
          <p:cNvPr id="111" name="Shape 111"/>
          <p:cNvSpPr txBox="1"/>
          <p:nvPr/>
        </p:nvSpPr>
        <p:spPr>
          <a:xfrm>
            <a:off x="4279887" y="2244962"/>
            <a:ext cx="1814100" cy="578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200">
                <a:solidFill>
                  <a:srgbClr val="424242"/>
                </a:solidFill>
                <a:latin typeface="Roboto"/>
                <a:ea typeface="Roboto"/>
                <a:cs typeface="Roboto"/>
                <a:sym typeface="Roboto"/>
              </a:rPr>
              <a:t>P</a:t>
            </a:r>
            <a:r>
              <a:rPr lang="en" sz="1200">
                <a:solidFill>
                  <a:srgbClr val="424242"/>
                </a:solidFill>
                <a:latin typeface="Roboto"/>
                <a:ea typeface="Roboto"/>
                <a:cs typeface="Roboto"/>
                <a:sym typeface="Roboto"/>
              </a:rPr>
              <a:t>lan de acción </a:t>
            </a:r>
            <a:r>
              <a:rPr lang="en" sz="1200">
                <a:solidFill>
                  <a:srgbClr val="424242"/>
                </a:solidFill>
                <a:latin typeface="Roboto"/>
                <a:ea typeface="Roboto"/>
                <a:cs typeface="Roboto"/>
                <a:sym typeface="Roboto"/>
              </a:rPr>
              <a:t>finalizado</a:t>
            </a:r>
            <a:r>
              <a:rPr lang="en" sz="1200">
                <a:solidFill>
                  <a:srgbClr val="424242"/>
                </a:solidFill>
                <a:latin typeface="Roboto"/>
                <a:ea typeface="Roboto"/>
                <a:cs typeface="Roboto"/>
                <a:sym typeface="Roboto"/>
              </a:rPr>
              <a:t> y sitio web finalizado</a:t>
            </a:r>
          </a:p>
        </p:txBody>
      </p:sp>
      <p:cxnSp>
        <p:nvCxnSpPr>
          <p:cNvPr id="112" name="Shape 112"/>
          <p:cNvCxnSpPr/>
          <p:nvPr/>
        </p:nvCxnSpPr>
        <p:spPr>
          <a:xfrm>
            <a:off x="4957475" y="3375020"/>
            <a:ext cx="0" cy="837900"/>
          </a:xfrm>
          <a:prstGeom prst="straightConnector1">
            <a:avLst/>
          </a:prstGeom>
          <a:noFill/>
          <a:ln cap="flat" cmpd="sng" w="9525">
            <a:solidFill>
              <a:srgbClr val="424242"/>
            </a:solidFill>
            <a:prstDash val="solid"/>
            <a:round/>
            <a:headEnd len="lg" w="lg" type="none"/>
            <a:tailEnd len="lg" w="lg" type="oval"/>
          </a:ln>
        </p:spPr>
      </p:cxnSp>
      <p:sp>
        <p:nvSpPr>
          <p:cNvPr id="113" name="Shape 113"/>
          <p:cNvSpPr txBox="1"/>
          <p:nvPr/>
        </p:nvSpPr>
        <p:spPr>
          <a:xfrm>
            <a:off x="5004523" y="3970925"/>
            <a:ext cx="2071500" cy="392100"/>
          </a:xfrm>
          <a:prstGeom prst="rect">
            <a:avLst/>
          </a:prstGeom>
          <a:noFill/>
          <a:ln>
            <a:noFill/>
          </a:ln>
        </p:spPr>
        <p:txBody>
          <a:bodyPr anchorCtr="0" anchor="ctr" bIns="91425" lIns="91425" rIns="91425" tIns="91425">
            <a:noAutofit/>
          </a:bodyPr>
          <a:lstStyle/>
          <a:p>
            <a:pPr lvl="0" rtl="0">
              <a:spcBef>
                <a:spcPts val="0"/>
              </a:spcBef>
              <a:buNone/>
            </a:pPr>
            <a:r>
              <a:rPr lang="en" sz="1800">
                <a:solidFill>
                  <a:srgbClr val="4285F4"/>
                </a:solidFill>
                <a:latin typeface="Roboto"/>
                <a:ea typeface="Roboto"/>
                <a:cs typeface="Roboto"/>
                <a:sym typeface="Roboto"/>
              </a:rPr>
              <a:t>Noviembre </a:t>
            </a:r>
          </a:p>
        </p:txBody>
      </p:sp>
      <p:sp>
        <p:nvSpPr>
          <p:cNvPr id="114" name="Shape 114"/>
          <p:cNvSpPr txBox="1"/>
          <p:nvPr/>
        </p:nvSpPr>
        <p:spPr>
          <a:xfrm>
            <a:off x="5004524" y="4260950"/>
            <a:ext cx="1869600" cy="578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200">
                <a:solidFill>
                  <a:schemeClr val="dk2"/>
                </a:solidFill>
                <a:latin typeface="Roboto"/>
                <a:ea typeface="Roboto"/>
                <a:cs typeface="Roboto"/>
                <a:sym typeface="Roboto"/>
              </a:rPr>
              <a:t>No ganamos el premio pero avanzamos al próximo ronda</a:t>
            </a:r>
          </a:p>
          <a:p>
            <a:pPr lvl="0" rtl="0">
              <a:lnSpc>
                <a:spcPct val="115000"/>
              </a:lnSpc>
              <a:spcBef>
                <a:spcPts val="0"/>
              </a:spcBef>
              <a:spcAft>
                <a:spcPts val="1600"/>
              </a:spcAft>
              <a:buNone/>
            </a:pPr>
            <a:r>
              <a:t/>
            </a:r>
            <a:endParaRPr sz="1200">
              <a:solidFill>
                <a:srgbClr val="424242"/>
              </a:solidFill>
              <a:latin typeface="Roboto"/>
              <a:ea typeface="Roboto"/>
              <a:cs typeface="Roboto"/>
              <a:sym typeface="Roboto"/>
            </a:endParaRPr>
          </a:p>
        </p:txBody>
      </p:sp>
      <p:cxnSp>
        <p:nvCxnSpPr>
          <p:cNvPr id="115" name="Shape 115"/>
          <p:cNvCxnSpPr/>
          <p:nvPr/>
        </p:nvCxnSpPr>
        <p:spPr>
          <a:xfrm rot="10800000">
            <a:off x="7080781" y="2145364"/>
            <a:ext cx="0" cy="837900"/>
          </a:xfrm>
          <a:prstGeom prst="straightConnector1">
            <a:avLst/>
          </a:prstGeom>
          <a:noFill/>
          <a:ln cap="flat" cmpd="sng" w="9525">
            <a:solidFill>
              <a:srgbClr val="424242"/>
            </a:solidFill>
            <a:prstDash val="solid"/>
            <a:round/>
            <a:headEnd len="lg" w="lg" type="none"/>
            <a:tailEnd len="lg" w="lg" type="oval"/>
          </a:ln>
        </p:spPr>
      </p:cxnSp>
      <p:sp>
        <p:nvSpPr>
          <p:cNvPr id="116" name="Shape 116"/>
          <p:cNvSpPr txBox="1"/>
          <p:nvPr/>
        </p:nvSpPr>
        <p:spPr>
          <a:xfrm>
            <a:off x="7127823" y="1995900"/>
            <a:ext cx="2016300" cy="392100"/>
          </a:xfrm>
          <a:prstGeom prst="rect">
            <a:avLst/>
          </a:prstGeom>
          <a:noFill/>
          <a:ln>
            <a:noFill/>
          </a:ln>
        </p:spPr>
        <p:txBody>
          <a:bodyPr anchorCtr="0" anchor="ctr" bIns="91425" lIns="91425" rIns="91425" tIns="91425">
            <a:noAutofit/>
          </a:bodyPr>
          <a:lstStyle/>
          <a:p>
            <a:pPr lvl="0" rtl="0">
              <a:spcBef>
                <a:spcPts val="0"/>
              </a:spcBef>
              <a:buNone/>
            </a:pPr>
            <a:r>
              <a:rPr lang="en" sz="1800">
                <a:solidFill>
                  <a:srgbClr val="4285F4"/>
                </a:solidFill>
                <a:latin typeface="Roboto"/>
                <a:ea typeface="Roboto"/>
                <a:cs typeface="Roboto"/>
                <a:sym typeface="Roboto"/>
              </a:rPr>
              <a:t>Diciembre </a:t>
            </a:r>
          </a:p>
        </p:txBody>
      </p:sp>
      <p:sp>
        <p:nvSpPr>
          <p:cNvPr id="117" name="Shape 117"/>
          <p:cNvSpPr txBox="1"/>
          <p:nvPr/>
        </p:nvSpPr>
        <p:spPr>
          <a:xfrm>
            <a:off x="7127836" y="2285937"/>
            <a:ext cx="1814100" cy="578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200">
                <a:solidFill>
                  <a:srgbClr val="424242"/>
                </a:solidFill>
                <a:latin typeface="Roboto"/>
                <a:ea typeface="Roboto"/>
                <a:cs typeface="Roboto"/>
                <a:sym typeface="Roboto"/>
              </a:rPr>
              <a:t>Empezamos el próximo proyecto</a:t>
            </a:r>
          </a:p>
        </p:txBody>
      </p:sp>
      <p:graphicFrame>
        <p:nvGraphicFramePr>
          <p:cNvPr id="118" name="Shape 118"/>
          <p:cNvGraphicFramePr/>
          <p:nvPr/>
        </p:nvGraphicFramePr>
        <p:xfrm>
          <a:off x="323100" y="2983264"/>
          <a:ext cx="3000000" cy="3000000"/>
        </p:xfrm>
        <a:graphic>
          <a:graphicData uri="http://schemas.openxmlformats.org/drawingml/2006/table">
            <a:tbl>
              <a:tblPr>
                <a:noFill/>
                <a:tableStyleId>{5FC735B0-AE5F-407A-B629-43229CDD98AD}</a:tableStyleId>
              </a:tblPr>
              <a:tblGrid>
                <a:gridCol w="710225"/>
                <a:gridCol w="710225"/>
                <a:gridCol w="710225"/>
                <a:gridCol w="710225"/>
                <a:gridCol w="710225"/>
                <a:gridCol w="710225"/>
                <a:gridCol w="710225"/>
                <a:gridCol w="710225"/>
                <a:gridCol w="710225"/>
                <a:gridCol w="710225"/>
                <a:gridCol w="710225"/>
                <a:gridCol w="710225"/>
              </a:tblGrid>
              <a:tr h="381000">
                <a:tc>
                  <a:txBody>
                    <a:bodyPr>
                      <a:noAutofit/>
                    </a:bodyPr>
                    <a:lstStyle/>
                    <a:p>
                      <a:pPr lvl="0" rtl="0" algn="ctr">
                        <a:spcBef>
                          <a:spcPts val="0"/>
                        </a:spcBef>
                        <a:buNone/>
                      </a:pPr>
                      <a:r>
                        <a:rPr lang="en">
                          <a:solidFill>
                            <a:srgbClr val="FFFFFF"/>
                          </a:solidFill>
                        </a:rPr>
                        <a:t>Ago</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c>
                  <a:txBody>
                    <a:bodyPr>
                      <a:noAutofit/>
                    </a:bodyPr>
                    <a:lstStyle/>
                    <a:p>
                      <a:pPr lvl="0" rtl="0" algn="ctr">
                        <a:spcBef>
                          <a:spcPts val="0"/>
                        </a:spcBef>
                        <a:buNone/>
                      </a:pPr>
                      <a:r>
                        <a:rPr lang="en">
                          <a:solidFill>
                            <a:srgbClr val="FFFFFF"/>
                          </a:solidFill>
                        </a:rPr>
                        <a:t>Sep</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c>
                  <a:txBody>
                    <a:bodyPr>
                      <a:noAutofit/>
                    </a:bodyPr>
                    <a:lstStyle/>
                    <a:p>
                      <a:pPr lvl="0" rtl="0" algn="ctr">
                        <a:spcBef>
                          <a:spcPts val="0"/>
                        </a:spcBef>
                        <a:buNone/>
                      </a:pPr>
                      <a:r>
                        <a:rPr lang="en">
                          <a:solidFill>
                            <a:srgbClr val="FFFFFF"/>
                          </a:solidFill>
                        </a:rPr>
                        <a:t>Oct</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c>
                  <a:txBody>
                    <a:bodyPr>
                      <a:noAutofit/>
                    </a:bodyPr>
                    <a:lstStyle/>
                    <a:p>
                      <a:pPr lvl="0" rtl="0" algn="ctr">
                        <a:spcBef>
                          <a:spcPts val="0"/>
                        </a:spcBef>
                        <a:buNone/>
                      </a:pPr>
                      <a:r>
                        <a:rPr lang="en">
                          <a:solidFill>
                            <a:srgbClr val="FFFFFF"/>
                          </a:solidFill>
                        </a:rPr>
                        <a:t>    Nov</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c>
                  <a:txBody>
                    <a:bodyPr>
                      <a:noAutofit/>
                    </a:bodyPr>
                    <a:lstStyle/>
                    <a:p>
                      <a:pPr lvl="0" rtl="0" algn="l">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c>
                  <a:txBody>
                    <a:bodyPr>
                      <a:noAutofit/>
                    </a:bodyPr>
                    <a:lstStyle/>
                    <a:p>
                      <a:pPr lvl="0" rtl="0" algn="ctr">
                        <a:spcBef>
                          <a:spcPts val="0"/>
                        </a:spcBef>
                        <a:buNone/>
                      </a:pPr>
                      <a:r>
                        <a:rPr lang="en">
                          <a:solidFill>
                            <a:srgbClr val="FFFFFF"/>
                          </a:solidFill>
                        </a:rPr>
                        <a:t>Dic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c>
                  <a:txBody>
                    <a:bodyPr>
                      <a:noAutofit/>
                    </a:bodyPr>
                    <a:lstStyle/>
                    <a:p>
                      <a:pPr lvl="0" rtl="0" algn="ctr">
                        <a:spcBef>
                          <a:spcPts val="0"/>
                        </a:spcBef>
                        <a:buNone/>
                      </a:pPr>
                      <a:r>
                        <a:t/>
                      </a:r>
                      <a:endParaRPr>
                        <a:solidFill>
                          <a:srgbClr val="FFFFFF"/>
                        </a:solidFill>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737373"/>
                    </a:solidFill>
                  </a:tcPr>
                </a:tc>
              </a:tr>
            </a:tbl>
          </a:graphicData>
        </a:graphic>
      </p:graphicFrame>
      <p:cxnSp>
        <p:nvCxnSpPr>
          <p:cNvPr id="119" name="Shape 119"/>
          <p:cNvCxnSpPr/>
          <p:nvPr/>
        </p:nvCxnSpPr>
        <p:spPr>
          <a:xfrm rot="10800000">
            <a:off x="2397575" y="2097114"/>
            <a:ext cx="900" cy="898500"/>
          </a:xfrm>
          <a:prstGeom prst="straightConnector1">
            <a:avLst/>
          </a:prstGeom>
          <a:noFill/>
          <a:ln cap="flat" cmpd="sng" w="9525">
            <a:solidFill>
              <a:srgbClr val="424242"/>
            </a:solidFill>
            <a:prstDash val="solid"/>
            <a:round/>
            <a:headEnd len="lg" w="lg" type="none"/>
            <a:tailEnd len="lg" w="lg" type="oval"/>
          </a:ln>
        </p:spPr>
      </p:cxnSp>
      <p:sp>
        <p:nvSpPr>
          <p:cNvPr id="120" name="Shape 120"/>
          <p:cNvSpPr txBox="1"/>
          <p:nvPr/>
        </p:nvSpPr>
        <p:spPr>
          <a:xfrm>
            <a:off x="2441250" y="2145375"/>
            <a:ext cx="1791300" cy="805500"/>
          </a:xfrm>
          <a:prstGeom prst="rect">
            <a:avLst/>
          </a:prstGeom>
          <a:noFill/>
          <a:ln>
            <a:noFill/>
          </a:ln>
        </p:spPr>
        <p:txBody>
          <a:bodyPr anchorCtr="0" anchor="t" bIns="91425" lIns="91425" rIns="91425" tIns="91425">
            <a:noAutofit/>
          </a:bodyPr>
          <a:lstStyle/>
          <a:p>
            <a:pPr lvl="0" rtl="0">
              <a:spcBef>
                <a:spcPts val="0"/>
              </a:spcBef>
              <a:buNone/>
            </a:pPr>
            <a:r>
              <a:rPr lang="en" sz="1100">
                <a:latin typeface="Roboto"/>
                <a:ea typeface="Roboto"/>
                <a:cs typeface="Roboto"/>
                <a:sym typeface="Roboto"/>
              </a:rPr>
              <a:t>Pusimos el proyecto en Donors Choose y en nuestra sitio de web </a:t>
            </a:r>
          </a:p>
        </p:txBody>
      </p:sp>
      <p:sp>
        <p:nvSpPr>
          <p:cNvPr id="121" name="Shape 121"/>
          <p:cNvSpPr txBox="1"/>
          <p:nvPr/>
        </p:nvSpPr>
        <p:spPr>
          <a:xfrm>
            <a:off x="2350575" y="1781775"/>
            <a:ext cx="1929300" cy="3636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4A86E8"/>
                </a:solidFill>
                <a:latin typeface="Roboto"/>
                <a:ea typeface="Roboto"/>
                <a:cs typeface="Roboto"/>
                <a:sym typeface="Roboto"/>
              </a:rPr>
              <a:t>Septiembre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71900" y="738725"/>
            <a:ext cx="8222100" cy="767700"/>
          </a:xfrm>
          <a:prstGeom prst="rect">
            <a:avLst/>
          </a:prstGeom>
        </p:spPr>
        <p:txBody>
          <a:bodyPr anchorCtr="0" anchor="b" bIns="91425" lIns="91425" rIns="91425" tIns="91425">
            <a:noAutofit/>
          </a:bodyPr>
          <a:lstStyle/>
          <a:p>
            <a:pPr lvl="0" rtl="0" algn="ctr">
              <a:spcBef>
                <a:spcPts val="0"/>
              </a:spcBef>
              <a:buNone/>
            </a:pPr>
            <a:r>
              <a:rPr lang="en"/>
              <a:t>El Plan </a:t>
            </a:r>
          </a:p>
        </p:txBody>
      </p:sp>
      <p:cxnSp>
        <p:nvCxnSpPr>
          <p:cNvPr id="127" name="Shape 127"/>
          <p:cNvCxnSpPr/>
          <p:nvPr/>
        </p:nvCxnSpPr>
        <p:spPr>
          <a:xfrm>
            <a:off x="929037" y="2507950"/>
            <a:ext cx="0" cy="1038600"/>
          </a:xfrm>
          <a:prstGeom prst="straightConnector1">
            <a:avLst/>
          </a:prstGeom>
          <a:noFill/>
          <a:ln cap="flat" cmpd="sng" w="9525">
            <a:solidFill>
              <a:srgbClr val="B7B7B7"/>
            </a:solidFill>
            <a:prstDash val="solid"/>
            <a:round/>
            <a:headEnd len="lg" w="lg" type="none"/>
            <a:tailEnd len="lg" w="lg" type="none"/>
          </a:ln>
        </p:spPr>
      </p:cxnSp>
      <p:sp>
        <p:nvSpPr>
          <p:cNvPr id="128" name="Shape 128"/>
          <p:cNvSpPr txBox="1"/>
          <p:nvPr/>
        </p:nvSpPr>
        <p:spPr>
          <a:xfrm>
            <a:off x="976112" y="2384686"/>
            <a:ext cx="1814100" cy="392100"/>
          </a:xfrm>
          <a:prstGeom prst="rect">
            <a:avLst/>
          </a:prstGeom>
          <a:noFill/>
          <a:ln>
            <a:noFill/>
          </a:ln>
        </p:spPr>
        <p:txBody>
          <a:bodyPr anchorCtr="0" anchor="ctr" bIns="91425" lIns="91425" rIns="91425" tIns="91425">
            <a:noAutofit/>
          </a:bodyPr>
          <a:lstStyle/>
          <a:p>
            <a:pPr lvl="0" rtl="0">
              <a:spcBef>
                <a:spcPts val="0"/>
              </a:spcBef>
              <a:buNone/>
            </a:pPr>
            <a:r>
              <a:rPr lang="en" sz="1700">
                <a:solidFill>
                  <a:srgbClr val="4285F4"/>
                </a:solidFill>
                <a:latin typeface="Roboto"/>
                <a:ea typeface="Roboto"/>
                <a:cs typeface="Roboto"/>
                <a:sym typeface="Roboto"/>
              </a:rPr>
              <a:t>Parte</a:t>
            </a:r>
            <a:r>
              <a:rPr lang="en" sz="1700">
                <a:solidFill>
                  <a:srgbClr val="4285F4"/>
                </a:solidFill>
                <a:latin typeface="Roboto"/>
                <a:ea typeface="Roboto"/>
                <a:cs typeface="Roboto"/>
                <a:sym typeface="Roboto"/>
              </a:rPr>
              <a:t> 1</a:t>
            </a:r>
          </a:p>
        </p:txBody>
      </p:sp>
      <p:sp>
        <p:nvSpPr>
          <p:cNvPr id="129" name="Shape 129"/>
          <p:cNvSpPr txBox="1"/>
          <p:nvPr/>
        </p:nvSpPr>
        <p:spPr>
          <a:xfrm>
            <a:off x="976112" y="2674712"/>
            <a:ext cx="1814100" cy="578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200">
                <a:solidFill>
                  <a:srgbClr val="424242"/>
                </a:solidFill>
                <a:latin typeface="Roboto"/>
                <a:ea typeface="Roboto"/>
                <a:cs typeface="Roboto"/>
                <a:sym typeface="Roboto"/>
              </a:rPr>
              <a:t>Los estudiantes empezaron a usar la fuente de agua</a:t>
            </a:r>
          </a:p>
        </p:txBody>
      </p:sp>
      <p:cxnSp>
        <p:nvCxnSpPr>
          <p:cNvPr id="130" name="Shape 130"/>
          <p:cNvCxnSpPr/>
          <p:nvPr/>
        </p:nvCxnSpPr>
        <p:spPr>
          <a:xfrm>
            <a:off x="3395737" y="2355550"/>
            <a:ext cx="0" cy="1038600"/>
          </a:xfrm>
          <a:prstGeom prst="straightConnector1">
            <a:avLst/>
          </a:prstGeom>
          <a:noFill/>
          <a:ln cap="flat" cmpd="sng" w="9525">
            <a:solidFill>
              <a:srgbClr val="B7B7B7"/>
            </a:solidFill>
            <a:prstDash val="solid"/>
            <a:round/>
            <a:headEnd len="lg" w="lg" type="none"/>
            <a:tailEnd len="lg" w="lg" type="none"/>
          </a:ln>
        </p:spPr>
      </p:cxnSp>
      <p:sp>
        <p:nvSpPr>
          <p:cNvPr id="131" name="Shape 131"/>
          <p:cNvSpPr txBox="1"/>
          <p:nvPr/>
        </p:nvSpPr>
        <p:spPr>
          <a:xfrm>
            <a:off x="3442812" y="2241075"/>
            <a:ext cx="1814100" cy="392100"/>
          </a:xfrm>
          <a:prstGeom prst="rect">
            <a:avLst/>
          </a:prstGeom>
          <a:noFill/>
          <a:ln>
            <a:noFill/>
          </a:ln>
        </p:spPr>
        <p:txBody>
          <a:bodyPr anchorCtr="0" anchor="ctr" bIns="91425" lIns="91425" rIns="91425" tIns="91425">
            <a:noAutofit/>
          </a:bodyPr>
          <a:lstStyle/>
          <a:p>
            <a:pPr lvl="0" rtl="0">
              <a:spcBef>
                <a:spcPts val="0"/>
              </a:spcBef>
              <a:buNone/>
            </a:pPr>
            <a:r>
              <a:rPr lang="en" sz="1700">
                <a:solidFill>
                  <a:srgbClr val="4285F4"/>
                </a:solidFill>
                <a:latin typeface="Roboto"/>
                <a:ea typeface="Roboto"/>
                <a:cs typeface="Roboto"/>
                <a:sym typeface="Roboto"/>
              </a:rPr>
              <a:t>Parte </a:t>
            </a:r>
            <a:r>
              <a:rPr lang="en" sz="1700">
                <a:solidFill>
                  <a:srgbClr val="4285F4"/>
                </a:solidFill>
                <a:latin typeface="Roboto"/>
                <a:ea typeface="Roboto"/>
                <a:cs typeface="Roboto"/>
                <a:sym typeface="Roboto"/>
              </a:rPr>
              <a:t>2</a:t>
            </a:r>
          </a:p>
        </p:txBody>
      </p:sp>
      <p:sp>
        <p:nvSpPr>
          <p:cNvPr id="132" name="Shape 132"/>
          <p:cNvSpPr txBox="1"/>
          <p:nvPr/>
        </p:nvSpPr>
        <p:spPr>
          <a:xfrm>
            <a:off x="3442812" y="2531101"/>
            <a:ext cx="1814100" cy="578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200">
                <a:solidFill>
                  <a:srgbClr val="424242"/>
                </a:solidFill>
                <a:latin typeface="Roboto"/>
                <a:ea typeface="Roboto"/>
                <a:cs typeface="Roboto"/>
                <a:sym typeface="Roboto"/>
              </a:rPr>
              <a:t>Botellas de agua reusables distribuidas  </a:t>
            </a:r>
          </a:p>
        </p:txBody>
      </p:sp>
      <p:cxnSp>
        <p:nvCxnSpPr>
          <p:cNvPr id="133" name="Shape 133"/>
          <p:cNvCxnSpPr/>
          <p:nvPr/>
        </p:nvCxnSpPr>
        <p:spPr>
          <a:xfrm>
            <a:off x="6457562" y="2053100"/>
            <a:ext cx="0" cy="1038600"/>
          </a:xfrm>
          <a:prstGeom prst="straightConnector1">
            <a:avLst/>
          </a:prstGeom>
          <a:noFill/>
          <a:ln cap="flat" cmpd="sng" w="9525">
            <a:solidFill>
              <a:srgbClr val="B7B7B7"/>
            </a:solidFill>
            <a:prstDash val="solid"/>
            <a:round/>
            <a:headEnd len="lg" w="lg" type="none"/>
            <a:tailEnd len="lg" w="lg" type="none"/>
          </a:ln>
        </p:spPr>
      </p:cxnSp>
      <p:sp>
        <p:nvSpPr>
          <p:cNvPr id="134" name="Shape 134"/>
          <p:cNvSpPr txBox="1"/>
          <p:nvPr/>
        </p:nvSpPr>
        <p:spPr>
          <a:xfrm>
            <a:off x="6504637" y="1929945"/>
            <a:ext cx="1814099" cy="392100"/>
          </a:xfrm>
          <a:prstGeom prst="rect">
            <a:avLst/>
          </a:prstGeom>
          <a:noFill/>
          <a:ln>
            <a:noFill/>
          </a:ln>
        </p:spPr>
        <p:txBody>
          <a:bodyPr anchorCtr="0" anchor="ctr" bIns="91425" lIns="91425" rIns="91425" tIns="91425">
            <a:noAutofit/>
          </a:bodyPr>
          <a:lstStyle/>
          <a:p>
            <a:pPr lvl="0" rtl="0">
              <a:spcBef>
                <a:spcPts val="0"/>
              </a:spcBef>
              <a:buNone/>
            </a:pPr>
            <a:r>
              <a:rPr lang="en" sz="1700">
                <a:solidFill>
                  <a:srgbClr val="4285F4"/>
                </a:solidFill>
                <a:latin typeface="Roboto"/>
                <a:ea typeface="Roboto"/>
                <a:cs typeface="Roboto"/>
                <a:sym typeface="Roboto"/>
              </a:rPr>
              <a:t>Parte </a:t>
            </a:r>
            <a:r>
              <a:rPr lang="en" sz="1700">
                <a:solidFill>
                  <a:srgbClr val="4285F4"/>
                </a:solidFill>
                <a:latin typeface="Roboto"/>
                <a:ea typeface="Roboto"/>
                <a:cs typeface="Roboto"/>
                <a:sym typeface="Roboto"/>
              </a:rPr>
              <a:t>3</a:t>
            </a:r>
          </a:p>
        </p:txBody>
      </p:sp>
      <p:sp>
        <p:nvSpPr>
          <p:cNvPr id="135" name="Shape 135"/>
          <p:cNvSpPr txBox="1"/>
          <p:nvPr/>
        </p:nvSpPr>
        <p:spPr>
          <a:xfrm>
            <a:off x="6504637" y="2219970"/>
            <a:ext cx="1814099" cy="5787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200">
                <a:solidFill>
                  <a:srgbClr val="424242"/>
                </a:solidFill>
                <a:latin typeface="Roboto"/>
                <a:ea typeface="Roboto"/>
                <a:cs typeface="Roboto"/>
                <a:sym typeface="Roboto"/>
              </a:rPr>
              <a:t>Plástico reducid porque instalaron la fuente de agua</a:t>
            </a:r>
          </a:p>
        </p:txBody>
      </p:sp>
      <p:grpSp>
        <p:nvGrpSpPr>
          <p:cNvPr id="136" name="Shape 136"/>
          <p:cNvGrpSpPr/>
          <p:nvPr/>
        </p:nvGrpSpPr>
        <p:grpSpPr>
          <a:xfrm>
            <a:off x="929030" y="3219673"/>
            <a:ext cx="6993308" cy="1520399"/>
            <a:chOff x="929030" y="3219673"/>
            <a:chExt cx="6993308" cy="1520399"/>
          </a:xfrm>
        </p:grpSpPr>
        <p:cxnSp>
          <p:nvCxnSpPr>
            <p:cNvPr id="137" name="Shape 137"/>
            <p:cNvCxnSpPr>
              <a:stCxn id="138" idx="6"/>
              <a:endCxn id="139" idx="2"/>
            </p:cNvCxnSpPr>
            <p:nvPr/>
          </p:nvCxnSpPr>
          <p:spPr>
            <a:xfrm>
              <a:off x="1537730" y="3979906"/>
              <a:ext cx="4864200" cy="0"/>
            </a:xfrm>
            <a:prstGeom prst="straightConnector1">
              <a:avLst/>
            </a:prstGeom>
            <a:noFill/>
            <a:ln cap="flat" cmpd="sng" w="19050">
              <a:solidFill>
                <a:srgbClr val="4285F4"/>
              </a:solidFill>
              <a:prstDash val="dot"/>
              <a:round/>
              <a:headEnd len="lg" w="lg" type="none"/>
              <a:tailEnd len="lg" w="lg" type="none"/>
            </a:ln>
          </p:spPr>
        </p:cxnSp>
        <p:sp>
          <p:nvSpPr>
            <p:cNvPr id="138" name="Shape 138"/>
            <p:cNvSpPr/>
            <p:nvPr/>
          </p:nvSpPr>
          <p:spPr>
            <a:xfrm>
              <a:off x="929030" y="3675556"/>
              <a:ext cx="608700" cy="608700"/>
            </a:xfrm>
            <a:prstGeom prst="ellipse">
              <a:avLst/>
            </a:prstGeom>
            <a:solidFill>
              <a:srgbClr val="4285F4"/>
            </a:solidFill>
            <a:ln>
              <a:noFill/>
            </a:ln>
          </p:spPr>
          <p:txBody>
            <a:bodyPr anchorCtr="0" anchor="ctr" bIns="91425" lIns="91425" rIns="91425" tIns="91425">
              <a:noAutofit/>
            </a:bodyPr>
            <a:lstStyle/>
            <a:p>
              <a:pPr lvl="0">
                <a:spcBef>
                  <a:spcPts val="0"/>
                </a:spcBef>
                <a:buNone/>
              </a:pPr>
              <a:r>
                <a:t/>
              </a:r>
              <a:endParaRPr/>
            </a:p>
          </p:txBody>
        </p:sp>
        <p:sp>
          <p:nvSpPr>
            <p:cNvPr id="140" name="Shape 140"/>
            <p:cNvSpPr/>
            <p:nvPr/>
          </p:nvSpPr>
          <p:spPr>
            <a:xfrm>
              <a:off x="3421283" y="3431304"/>
              <a:ext cx="1097100" cy="1097100"/>
            </a:xfrm>
            <a:prstGeom prst="ellipse">
              <a:avLst/>
            </a:prstGeom>
            <a:solidFill>
              <a:srgbClr val="4285F4"/>
            </a:solidFill>
            <a:ln>
              <a:noFill/>
            </a:ln>
          </p:spPr>
          <p:txBody>
            <a:bodyPr anchorCtr="0" anchor="ctr" bIns="91425" lIns="91425" rIns="91425" tIns="91425">
              <a:noAutofit/>
            </a:bodyPr>
            <a:lstStyle/>
            <a:p>
              <a:pPr lvl="0">
                <a:spcBef>
                  <a:spcPts val="0"/>
                </a:spcBef>
                <a:buNone/>
              </a:pPr>
              <a:r>
                <a:t/>
              </a:r>
              <a:endParaRPr/>
            </a:p>
          </p:txBody>
        </p:sp>
        <p:sp>
          <p:nvSpPr>
            <p:cNvPr id="139" name="Shape 139"/>
            <p:cNvSpPr/>
            <p:nvPr/>
          </p:nvSpPr>
          <p:spPr>
            <a:xfrm>
              <a:off x="6401939" y="3219673"/>
              <a:ext cx="1520400" cy="1520399"/>
            </a:xfrm>
            <a:prstGeom prst="ellipse">
              <a:avLst/>
            </a:prstGeom>
            <a:solidFill>
              <a:srgbClr val="4285F4"/>
            </a:solidFill>
            <a:ln>
              <a:noFill/>
            </a:ln>
          </p:spPr>
          <p:txBody>
            <a:bodyPr anchorCtr="0" anchor="ctr" bIns="91425" lIns="91425" rIns="91425" tIns="91425">
              <a:noAutofit/>
            </a:bodyPr>
            <a:lstStyle/>
            <a:p>
              <a:pPr lvl="0">
                <a:spcBef>
                  <a:spcPts val="0"/>
                </a:spcBef>
                <a:buNone/>
              </a:pPr>
              <a:r>
                <a:t/>
              </a:r>
              <a:endParaRPr/>
            </a:p>
          </p:txBody>
        </p:sp>
      </p:grpSp>
      <p:pic>
        <p:nvPicPr>
          <p:cNvPr descr="Image result for clark magnet" id="141" name="Shape 141"/>
          <p:cNvPicPr preferRelativeResize="0"/>
          <p:nvPr/>
        </p:nvPicPr>
        <p:blipFill>
          <a:blip r:embed="rId3">
            <a:alphaModFix/>
          </a:blip>
          <a:stretch>
            <a:fillRect/>
          </a:stretch>
        </p:blipFill>
        <p:spPr>
          <a:xfrm>
            <a:off x="3524201" y="3690525"/>
            <a:ext cx="865037" cy="578700"/>
          </a:xfrm>
          <a:prstGeom prst="rect">
            <a:avLst/>
          </a:prstGeom>
          <a:noFill/>
          <a:ln>
            <a:noFill/>
          </a:ln>
        </p:spPr>
      </p:pic>
      <p:pic>
        <p:nvPicPr>
          <p:cNvPr descr="Image result for earth" id="142" name="Shape 142"/>
          <p:cNvPicPr preferRelativeResize="0"/>
          <p:nvPr/>
        </p:nvPicPr>
        <p:blipFill>
          <a:blip r:embed="rId4">
            <a:alphaModFix/>
          </a:blip>
          <a:stretch>
            <a:fillRect/>
          </a:stretch>
        </p:blipFill>
        <p:spPr>
          <a:xfrm>
            <a:off x="6579050" y="3399812"/>
            <a:ext cx="1160125" cy="1160125"/>
          </a:xfrm>
          <a:prstGeom prst="rect">
            <a:avLst/>
          </a:prstGeom>
          <a:noFill/>
          <a:ln>
            <a:noFill/>
          </a:ln>
        </p:spPr>
      </p:pic>
      <p:pic>
        <p:nvPicPr>
          <p:cNvPr id="143" name="Shape 143"/>
          <p:cNvPicPr preferRelativeResize="0"/>
          <p:nvPr/>
        </p:nvPicPr>
        <p:blipFill>
          <a:blip r:embed="rId5">
            <a:alphaModFix/>
          </a:blip>
          <a:stretch>
            <a:fillRect/>
          </a:stretch>
        </p:blipFill>
        <p:spPr>
          <a:xfrm>
            <a:off x="976100" y="3722912"/>
            <a:ext cx="513924" cy="5139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pic>
        <p:nvPicPr>
          <p:cNvPr descr="EMASMB Workout" id="148" name="Shape 148"/>
          <p:cNvPicPr preferRelativeResize="0"/>
          <p:nvPr/>
        </p:nvPicPr>
        <p:blipFill rotWithShape="1">
          <a:blip r:embed="rId3">
            <a:alphaModFix/>
          </a:blip>
          <a:srcRect b="852" l="3984" r="26241" t="0"/>
          <a:stretch/>
        </p:blipFill>
        <p:spPr>
          <a:xfrm>
            <a:off x="0" y="0"/>
            <a:ext cx="9222626" cy="5143499"/>
          </a:xfrm>
          <a:prstGeom prst="rect">
            <a:avLst/>
          </a:prstGeom>
          <a:noFill/>
          <a:ln>
            <a:noFill/>
          </a:ln>
        </p:spPr>
      </p:pic>
      <p:sp>
        <p:nvSpPr>
          <p:cNvPr id="149" name="Shape 149"/>
          <p:cNvSpPr txBox="1"/>
          <p:nvPr/>
        </p:nvSpPr>
        <p:spPr>
          <a:xfrm>
            <a:off x="621025" y="270325"/>
            <a:ext cx="3558000" cy="4383600"/>
          </a:xfrm>
          <a:prstGeom prst="rect">
            <a:avLst/>
          </a:prstGeom>
          <a:noFill/>
          <a:ln>
            <a:noFill/>
          </a:ln>
        </p:spPr>
        <p:txBody>
          <a:bodyPr anchorCtr="0" anchor="ctr" bIns="91425" lIns="91425" rIns="91425" tIns="91425">
            <a:noAutofit/>
          </a:bodyPr>
          <a:lstStyle/>
          <a:p>
            <a:pPr lvl="0" rtl="0">
              <a:spcBef>
                <a:spcPts val="0"/>
              </a:spcBef>
              <a:buNone/>
            </a:pPr>
            <a:r>
              <a:rPr lang="en" sz="2400">
                <a:solidFill>
                  <a:srgbClr val="FFFFFF"/>
                </a:solidFill>
                <a:latin typeface="Roboto"/>
                <a:ea typeface="Roboto"/>
                <a:cs typeface="Roboto"/>
                <a:sym typeface="Roboto"/>
              </a:rPr>
              <a:t>La Tecnologia:</a:t>
            </a:r>
          </a:p>
          <a:p>
            <a:pPr lvl="0" rtl="0">
              <a:spcBef>
                <a:spcPts val="0"/>
              </a:spcBef>
              <a:buNone/>
            </a:pPr>
            <a:r>
              <a:t/>
            </a:r>
            <a:endParaRPr sz="2400">
              <a:solidFill>
                <a:srgbClr val="FFFFFF"/>
              </a:solidFill>
              <a:latin typeface="Roboto"/>
              <a:ea typeface="Roboto"/>
              <a:cs typeface="Roboto"/>
              <a:sym typeface="Roboto"/>
            </a:endParaRPr>
          </a:p>
          <a:p>
            <a:pPr lvl="0" rtl="0">
              <a:spcBef>
                <a:spcPts val="0"/>
              </a:spcBef>
              <a:buNone/>
            </a:pPr>
            <a:r>
              <a:rPr lang="en" sz="1200">
                <a:solidFill>
                  <a:srgbClr val="FFFFFF"/>
                </a:solidFill>
                <a:latin typeface="Roboto"/>
                <a:ea typeface="Roboto"/>
                <a:cs typeface="Roboto"/>
                <a:sym typeface="Roboto"/>
              </a:rPr>
              <a:t>Elkay’s estaciones llenadoras incorporan tecnología de sensor de movimiento para hacer el proceso más fácil y sin usar manos. La fuente de agua contiene refrigeración para mantener la agua fría en todo tiempo. La fuente de agua recibe poder de  los paneles solares de clark y lo hace aún más verde.</a:t>
            </a:r>
          </a:p>
          <a:p>
            <a:pPr lvl="0" rtl="0">
              <a:lnSpc>
                <a:spcPct val="115000"/>
              </a:lnSpc>
              <a:spcBef>
                <a:spcPts val="0"/>
              </a:spcBef>
              <a:buNone/>
            </a:pPr>
            <a:r>
              <a:t/>
            </a:r>
            <a:endParaRPr sz="1100">
              <a:solidFill>
                <a:srgbClr val="212121"/>
              </a:solidFill>
              <a:highlight>
                <a:srgbClr val="FFFFFF"/>
              </a:highlight>
            </a:endParaRPr>
          </a:p>
          <a:p>
            <a:pPr lvl="0" rtl="0">
              <a:spcBef>
                <a:spcPts val="0"/>
              </a:spcBef>
              <a:buNone/>
            </a:pPr>
            <a:r>
              <a:t/>
            </a:r>
            <a:endParaRPr sz="12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pic>
        <p:nvPicPr>
          <p:cNvPr descr="21.jpg" id="154" name="Shape 154"/>
          <p:cNvPicPr preferRelativeResize="0"/>
          <p:nvPr/>
        </p:nvPicPr>
        <p:blipFill rotWithShape="1">
          <a:blip r:embed="rId3">
            <a:alphaModFix/>
          </a:blip>
          <a:srcRect b="199" l="0" r="0" t="199"/>
          <a:stretch/>
        </p:blipFill>
        <p:spPr>
          <a:xfrm>
            <a:off x="-12" y="0"/>
            <a:ext cx="9174675" cy="5143502"/>
          </a:xfrm>
          <a:prstGeom prst="rect">
            <a:avLst/>
          </a:prstGeom>
          <a:noFill/>
          <a:ln>
            <a:noFill/>
          </a:ln>
        </p:spPr>
      </p:pic>
      <p:sp>
        <p:nvSpPr>
          <p:cNvPr id="155" name="Shape 155"/>
          <p:cNvSpPr txBox="1"/>
          <p:nvPr/>
        </p:nvSpPr>
        <p:spPr>
          <a:xfrm>
            <a:off x="218550" y="163950"/>
            <a:ext cx="4439100" cy="3032999"/>
          </a:xfrm>
          <a:prstGeom prst="rect">
            <a:avLst/>
          </a:prstGeom>
          <a:noFill/>
          <a:ln>
            <a:noFill/>
          </a:ln>
        </p:spPr>
        <p:txBody>
          <a:bodyPr anchorCtr="0" anchor="ctr" bIns="91425" lIns="91425" rIns="91425" tIns="91425">
            <a:noAutofit/>
          </a:bodyPr>
          <a:lstStyle/>
          <a:p>
            <a:pPr lvl="0" rtl="0">
              <a:spcBef>
                <a:spcPts val="0"/>
              </a:spcBef>
              <a:spcAft>
                <a:spcPts val="1000"/>
              </a:spcAft>
              <a:buNone/>
            </a:pPr>
            <a:r>
              <a:rPr lang="en" sz="3000">
                <a:solidFill>
                  <a:schemeClr val="lt1"/>
                </a:solidFill>
                <a:latin typeface="Roboto"/>
                <a:ea typeface="Roboto"/>
                <a:cs typeface="Roboto"/>
                <a:sym typeface="Roboto"/>
              </a:rPr>
              <a:t>¿Porque ahora?</a:t>
            </a:r>
          </a:p>
          <a:p>
            <a:pPr lvl="0" rtl="0">
              <a:spcBef>
                <a:spcPts val="0"/>
              </a:spcBef>
              <a:spcAft>
                <a:spcPts val="1000"/>
              </a:spcAft>
              <a:buNone/>
            </a:pPr>
            <a:r>
              <a:t/>
            </a:r>
            <a:endParaRPr sz="1200">
              <a:solidFill>
                <a:srgbClr val="FFFFFF"/>
              </a:solidFill>
              <a:latin typeface="Roboto"/>
              <a:ea typeface="Roboto"/>
              <a:cs typeface="Roboto"/>
              <a:sym typeface="Roboto"/>
            </a:endParaRPr>
          </a:p>
          <a:p>
            <a:pPr lvl="0" rtl="0">
              <a:spcBef>
                <a:spcPts val="0"/>
              </a:spcBef>
              <a:spcAft>
                <a:spcPts val="1000"/>
              </a:spcAft>
              <a:buNone/>
            </a:pPr>
            <a:r>
              <a:rPr lang="en" sz="1200">
                <a:solidFill>
                  <a:srgbClr val="FFFFFF"/>
                </a:solidFill>
                <a:latin typeface="Roboto"/>
                <a:ea typeface="Roboto"/>
                <a:cs typeface="Roboto"/>
                <a:sym typeface="Roboto"/>
              </a:rPr>
              <a:t>50 billion plastic water bottles are used yearly, and out of that only 23% are recycled. This means that over $1 billion worth of plastic is wasted every year. Making enough water bottles to fill the demands of the US takes over 17 million barrels of oil annually, without including the oil used in transportation. Thats enough to power 1.3 million cars for a year. </a:t>
            </a:r>
          </a:p>
          <a:p>
            <a:pPr lvl="0" rtl="0">
              <a:spcBef>
                <a:spcPts val="0"/>
              </a:spcBef>
              <a:spcAft>
                <a:spcPts val="1000"/>
              </a:spcAft>
              <a:buNone/>
            </a:pPr>
            <a:r>
              <a:rPr lang="en" sz="1200">
                <a:solidFill>
                  <a:srgbClr val="FFFFFF"/>
                </a:solidFill>
                <a:latin typeface="Roboto"/>
                <a:ea typeface="Roboto"/>
                <a:cs typeface="Roboto"/>
                <a:sym typeface="Roboto"/>
              </a:rPr>
              <a:t>50 mil millones de botellas de plástico son usadas cada año y solo 23% son recicladas. Esto significa que mas de mas de mil millones de  </a:t>
            </a:r>
          </a:p>
          <a:p>
            <a:pPr lvl="0" rtl="0">
              <a:spcBef>
                <a:spcPts val="0"/>
              </a:spcBef>
              <a:spcAft>
                <a:spcPts val="1000"/>
              </a:spcAft>
              <a:buNone/>
            </a:pPr>
            <a:r>
              <a:t/>
            </a:r>
            <a:endParaRPr sz="1200">
              <a:solidFill>
                <a:srgbClr val="FFFFFF"/>
              </a:solidFill>
              <a:latin typeface="Roboto"/>
              <a:ea typeface="Roboto"/>
              <a:cs typeface="Roboto"/>
              <a:sym typeface="Roboto"/>
            </a:endParaRPr>
          </a:p>
        </p:txBody>
      </p:sp>
      <p:grpSp>
        <p:nvGrpSpPr>
          <p:cNvPr id="156" name="Shape 156"/>
          <p:cNvGrpSpPr/>
          <p:nvPr/>
        </p:nvGrpSpPr>
        <p:grpSpPr>
          <a:xfrm>
            <a:off x="5350293" y="918044"/>
            <a:ext cx="3307407" cy="3307407"/>
            <a:chOff x="5212393" y="864519"/>
            <a:chExt cx="3307407" cy="3307407"/>
          </a:xfrm>
        </p:grpSpPr>
        <p:sp>
          <p:nvSpPr>
            <p:cNvPr id="157" name="Shape 157"/>
            <p:cNvSpPr/>
            <p:nvPr/>
          </p:nvSpPr>
          <p:spPr>
            <a:xfrm>
              <a:off x="5212393" y="86451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58" name="Shape 158"/>
            <p:cNvSpPr/>
            <p:nvPr/>
          </p:nvSpPr>
          <p:spPr>
            <a:xfrm>
              <a:off x="5549484" y="86451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59" name="Shape 159"/>
            <p:cNvSpPr/>
            <p:nvPr/>
          </p:nvSpPr>
          <p:spPr>
            <a:xfrm>
              <a:off x="5886575" y="86451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60" name="Shape 160"/>
            <p:cNvSpPr/>
            <p:nvPr/>
          </p:nvSpPr>
          <p:spPr>
            <a:xfrm>
              <a:off x="6223662" y="86451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61" name="Shape 161"/>
            <p:cNvSpPr/>
            <p:nvPr/>
          </p:nvSpPr>
          <p:spPr>
            <a:xfrm>
              <a:off x="6560753" y="86451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62" name="Shape 162"/>
            <p:cNvSpPr/>
            <p:nvPr/>
          </p:nvSpPr>
          <p:spPr>
            <a:xfrm>
              <a:off x="6897843" y="86451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63" name="Shape 163"/>
            <p:cNvSpPr/>
            <p:nvPr/>
          </p:nvSpPr>
          <p:spPr>
            <a:xfrm>
              <a:off x="7234932" y="86451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64" name="Shape 164"/>
            <p:cNvSpPr/>
            <p:nvPr/>
          </p:nvSpPr>
          <p:spPr>
            <a:xfrm>
              <a:off x="7572022" y="86451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65" name="Shape 165"/>
            <p:cNvSpPr/>
            <p:nvPr/>
          </p:nvSpPr>
          <p:spPr>
            <a:xfrm>
              <a:off x="7909113" y="86451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66" name="Shape 166"/>
            <p:cNvSpPr/>
            <p:nvPr/>
          </p:nvSpPr>
          <p:spPr>
            <a:xfrm>
              <a:off x="8246200" y="86451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67" name="Shape 167"/>
            <p:cNvSpPr/>
            <p:nvPr/>
          </p:nvSpPr>
          <p:spPr>
            <a:xfrm>
              <a:off x="5212393" y="1201608"/>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68" name="Shape 168"/>
            <p:cNvSpPr/>
            <p:nvPr/>
          </p:nvSpPr>
          <p:spPr>
            <a:xfrm>
              <a:off x="5549484" y="1201608"/>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69" name="Shape 169"/>
            <p:cNvSpPr/>
            <p:nvPr/>
          </p:nvSpPr>
          <p:spPr>
            <a:xfrm>
              <a:off x="5886575" y="1201621"/>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70" name="Shape 170"/>
            <p:cNvSpPr/>
            <p:nvPr/>
          </p:nvSpPr>
          <p:spPr>
            <a:xfrm>
              <a:off x="6223662" y="1201608"/>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71" name="Shape 171"/>
            <p:cNvSpPr/>
            <p:nvPr/>
          </p:nvSpPr>
          <p:spPr>
            <a:xfrm>
              <a:off x="6560753" y="1201608"/>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72" name="Shape 172"/>
            <p:cNvSpPr/>
            <p:nvPr/>
          </p:nvSpPr>
          <p:spPr>
            <a:xfrm>
              <a:off x="6897843" y="1201608"/>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73" name="Shape 173"/>
            <p:cNvSpPr/>
            <p:nvPr/>
          </p:nvSpPr>
          <p:spPr>
            <a:xfrm>
              <a:off x="7234932" y="1201608"/>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74" name="Shape 174"/>
            <p:cNvSpPr/>
            <p:nvPr/>
          </p:nvSpPr>
          <p:spPr>
            <a:xfrm>
              <a:off x="7572022" y="1201608"/>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75" name="Shape 175"/>
            <p:cNvSpPr/>
            <p:nvPr/>
          </p:nvSpPr>
          <p:spPr>
            <a:xfrm>
              <a:off x="7909113" y="1201608"/>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76" name="Shape 176"/>
            <p:cNvSpPr/>
            <p:nvPr/>
          </p:nvSpPr>
          <p:spPr>
            <a:xfrm>
              <a:off x="8246200" y="1201608"/>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77" name="Shape 177"/>
            <p:cNvSpPr/>
            <p:nvPr/>
          </p:nvSpPr>
          <p:spPr>
            <a:xfrm>
              <a:off x="5212393" y="153869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78" name="Shape 178"/>
            <p:cNvSpPr/>
            <p:nvPr/>
          </p:nvSpPr>
          <p:spPr>
            <a:xfrm>
              <a:off x="5549484" y="153869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79" name="Shape 179"/>
            <p:cNvSpPr/>
            <p:nvPr/>
          </p:nvSpPr>
          <p:spPr>
            <a:xfrm>
              <a:off x="5886575" y="1538699"/>
              <a:ext cx="273600" cy="273600"/>
            </a:xfrm>
            <a:prstGeom prst="rect">
              <a:avLst/>
            </a:prstGeom>
            <a:solidFill>
              <a:srgbClr val="4FC3F7"/>
            </a:solidFill>
            <a:ln>
              <a:noFill/>
            </a:ln>
          </p:spPr>
          <p:txBody>
            <a:bodyPr anchorCtr="0" anchor="ctr" bIns="91425" lIns="91425" rIns="91425" tIns="91425">
              <a:noAutofit/>
            </a:bodyPr>
            <a:lstStyle/>
            <a:p>
              <a:pPr lvl="0">
                <a:spcBef>
                  <a:spcPts val="0"/>
                </a:spcBef>
                <a:buNone/>
              </a:pPr>
              <a:r>
                <a:t/>
              </a:r>
              <a:endParaRPr/>
            </a:p>
          </p:txBody>
        </p:sp>
        <p:sp>
          <p:nvSpPr>
            <p:cNvPr id="180" name="Shape 180"/>
            <p:cNvSpPr/>
            <p:nvPr/>
          </p:nvSpPr>
          <p:spPr>
            <a:xfrm>
              <a:off x="6223662"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1" name="Shape 181"/>
            <p:cNvSpPr/>
            <p:nvPr/>
          </p:nvSpPr>
          <p:spPr>
            <a:xfrm>
              <a:off x="6560753"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2" name="Shape 182"/>
            <p:cNvSpPr/>
            <p:nvPr/>
          </p:nvSpPr>
          <p:spPr>
            <a:xfrm>
              <a:off x="6897843"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3" name="Shape 183"/>
            <p:cNvSpPr/>
            <p:nvPr/>
          </p:nvSpPr>
          <p:spPr>
            <a:xfrm>
              <a:off x="7234932"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4" name="Shape 184"/>
            <p:cNvSpPr/>
            <p:nvPr/>
          </p:nvSpPr>
          <p:spPr>
            <a:xfrm>
              <a:off x="7572022"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5" name="Shape 185"/>
            <p:cNvSpPr/>
            <p:nvPr/>
          </p:nvSpPr>
          <p:spPr>
            <a:xfrm>
              <a:off x="7909113"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6" name="Shape 186"/>
            <p:cNvSpPr/>
            <p:nvPr/>
          </p:nvSpPr>
          <p:spPr>
            <a:xfrm>
              <a:off x="8246200" y="1538699"/>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7" name="Shape 187"/>
            <p:cNvSpPr/>
            <p:nvPr/>
          </p:nvSpPr>
          <p:spPr>
            <a:xfrm>
              <a:off x="5212393"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8" name="Shape 188"/>
            <p:cNvSpPr/>
            <p:nvPr/>
          </p:nvSpPr>
          <p:spPr>
            <a:xfrm>
              <a:off x="5549484"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89" name="Shape 189"/>
            <p:cNvSpPr/>
            <p:nvPr/>
          </p:nvSpPr>
          <p:spPr>
            <a:xfrm>
              <a:off x="5886575"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90" name="Shape 190"/>
            <p:cNvSpPr/>
            <p:nvPr/>
          </p:nvSpPr>
          <p:spPr>
            <a:xfrm>
              <a:off x="6223662"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91" name="Shape 191"/>
            <p:cNvSpPr/>
            <p:nvPr/>
          </p:nvSpPr>
          <p:spPr>
            <a:xfrm>
              <a:off x="6560753"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92" name="Shape 192"/>
            <p:cNvSpPr/>
            <p:nvPr/>
          </p:nvSpPr>
          <p:spPr>
            <a:xfrm>
              <a:off x="6897843"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93" name="Shape 193"/>
            <p:cNvSpPr/>
            <p:nvPr/>
          </p:nvSpPr>
          <p:spPr>
            <a:xfrm>
              <a:off x="7234932"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94" name="Shape 194"/>
            <p:cNvSpPr/>
            <p:nvPr/>
          </p:nvSpPr>
          <p:spPr>
            <a:xfrm>
              <a:off x="7572022"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95" name="Shape 195"/>
            <p:cNvSpPr/>
            <p:nvPr/>
          </p:nvSpPr>
          <p:spPr>
            <a:xfrm>
              <a:off x="7909113"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96" name="Shape 196"/>
            <p:cNvSpPr/>
            <p:nvPr/>
          </p:nvSpPr>
          <p:spPr>
            <a:xfrm>
              <a:off x="8246200" y="187578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97" name="Shape 197"/>
            <p:cNvSpPr/>
            <p:nvPr/>
          </p:nvSpPr>
          <p:spPr>
            <a:xfrm>
              <a:off x="5212393"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98" name="Shape 198"/>
            <p:cNvSpPr/>
            <p:nvPr/>
          </p:nvSpPr>
          <p:spPr>
            <a:xfrm>
              <a:off x="5549484"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99" name="Shape 199"/>
            <p:cNvSpPr/>
            <p:nvPr/>
          </p:nvSpPr>
          <p:spPr>
            <a:xfrm>
              <a:off x="5886575"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00" name="Shape 200"/>
            <p:cNvSpPr/>
            <p:nvPr/>
          </p:nvSpPr>
          <p:spPr>
            <a:xfrm>
              <a:off x="6223662"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01" name="Shape 201"/>
            <p:cNvSpPr/>
            <p:nvPr/>
          </p:nvSpPr>
          <p:spPr>
            <a:xfrm>
              <a:off x="6560753"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02" name="Shape 202"/>
            <p:cNvSpPr/>
            <p:nvPr/>
          </p:nvSpPr>
          <p:spPr>
            <a:xfrm>
              <a:off x="6897843"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03" name="Shape 203"/>
            <p:cNvSpPr/>
            <p:nvPr/>
          </p:nvSpPr>
          <p:spPr>
            <a:xfrm>
              <a:off x="7234932"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04" name="Shape 204"/>
            <p:cNvSpPr/>
            <p:nvPr/>
          </p:nvSpPr>
          <p:spPr>
            <a:xfrm>
              <a:off x="7572022"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05" name="Shape 205"/>
            <p:cNvSpPr/>
            <p:nvPr/>
          </p:nvSpPr>
          <p:spPr>
            <a:xfrm>
              <a:off x="7909113"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06" name="Shape 206"/>
            <p:cNvSpPr/>
            <p:nvPr/>
          </p:nvSpPr>
          <p:spPr>
            <a:xfrm>
              <a:off x="8246200" y="221287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07" name="Shape 207"/>
            <p:cNvSpPr/>
            <p:nvPr/>
          </p:nvSpPr>
          <p:spPr>
            <a:xfrm>
              <a:off x="5212393"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08" name="Shape 208"/>
            <p:cNvSpPr/>
            <p:nvPr/>
          </p:nvSpPr>
          <p:spPr>
            <a:xfrm>
              <a:off x="5549484"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09" name="Shape 209"/>
            <p:cNvSpPr/>
            <p:nvPr/>
          </p:nvSpPr>
          <p:spPr>
            <a:xfrm>
              <a:off x="5886575"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0" name="Shape 210"/>
            <p:cNvSpPr/>
            <p:nvPr/>
          </p:nvSpPr>
          <p:spPr>
            <a:xfrm>
              <a:off x="6223662" y="2549968"/>
              <a:ext cx="273600" cy="273600"/>
            </a:xfrm>
            <a:prstGeom prst="rect">
              <a:avLst/>
            </a:prstGeom>
            <a:solidFill>
              <a:srgbClr val="FFFFFF"/>
            </a:solidFill>
            <a:ln>
              <a:noFill/>
            </a:ln>
          </p:spPr>
          <p:txBody>
            <a:bodyPr anchorCtr="0" anchor="ctr" bIns="91425" lIns="91425" rIns="91425" tIns="91425">
              <a:noAutofit/>
            </a:bodyPr>
            <a:lstStyle/>
            <a:p>
              <a:pPr lvl="0" rtl="0">
                <a:spcBef>
                  <a:spcPts val="0"/>
                </a:spcBef>
                <a:buNone/>
              </a:pPr>
              <a:r>
                <a:t/>
              </a:r>
              <a:endParaRPr/>
            </a:p>
          </p:txBody>
        </p:sp>
        <p:sp>
          <p:nvSpPr>
            <p:cNvPr id="211" name="Shape 211"/>
            <p:cNvSpPr/>
            <p:nvPr/>
          </p:nvSpPr>
          <p:spPr>
            <a:xfrm>
              <a:off x="6560753"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2" name="Shape 212"/>
            <p:cNvSpPr/>
            <p:nvPr/>
          </p:nvSpPr>
          <p:spPr>
            <a:xfrm>
              <a:off x="6897843"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3" name="Shape 213"/>
            <p:cNvSpPr/>
            <p:nvPr/>
          </p:nvSpPr>
          <p:spPr>
            <a:xfrm>
              <a:off x="7234932"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4" name="Shape 214"/>
            <p:cNvSpPr/>
            <p:nvPr/>
          </p:nvSpPr>
          <p:spPr>
            <a:xfrm>
              <a:off x="7572022" y="2549968"/>
              <a:ext cx="273600" cy="273600"/>
            </a:xfrm>
            <a:prstGeom prst="rect">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215" name="Shape 215"/>
            <p:cNvSpPr/>
            <p:nvPr/>
          </p:nvSpPr>
          <p:spPr>
            <a:xfrm>
              <a:off x="7909113"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6" name="Shape 216"/>
            <p:cNvSpPr/>
            <p:nvPr/>
          </p:nvSpPr>
          <p:spPr>
            <a:xfrm>
              <a:off x="8246200" y="2549968"/>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7" name="Shape 217"/>
            <p:cNvSpPr/>
            <p:nvPr/>
          </p:nvSpPr>
          <p:spPr>
            <a:xfrm>
              <a:off x="5212393"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8" name="Shape 218"/>
            <p:cNvSpPr/>
            <p:nvPr/>
          </p:nvSpPr>
          <p:spPr>
            <a:xfrm>
              <a:off x="5549484"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19" name="Shape 219"/>
            <p:cNvSpPr/>
            <p:nvPr/>
          </p:nvSpPr>
          <p:spPr>
            <a:xfrm>
              <a:off x="5886575"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0" name="Shape 220"/>
            <p:cNvSpPr/>
            <p:nvPr/>
          </p:nvSpPr>
          <p:spPr>
            <a:xfrm>
              <a:off x="6223662"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1" name="Shape 221"/>
            <p:cNvSpPr/>
            <p:nvPr/>
          </p:nvSpPr>
          <p:spPr>
            <a:xfrm>
              <a:off x="6560753"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2" name="Shape 222"/>
            <p:cNvSpPr/>
            <p:nvPr/>
          </p:nvSpPr>
          <p:spPr>
            <a:xfrm>
              <a:off x="6897843"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3" name="Shape 223"/>
            <p:cNvSpPr/>
            <p:nvPr/>
          </p:nvSpPr>
          <p:spPr>
            <a:xfrm>
              <a:off x="7234932"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4" name="Shape 224"/>
            <p:cNvSpPr/>
            <p:nvPr/>
          </p:nvSpPr>
          <p:spPr>
            <a:xfrm>
              <a:off x="7572022"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5" name="Shape 225"/>
            <p:cNvSpPr/>
            <p:nvPr/>
          </p:nvSpPr>
          <p:spPr>
            <a:xfrm>
              <a:off x="7909113"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6" name="Shape 226"/>
            <p:cNvSpPr/>
            <p:nvPr/>
          </p:nvSpPr>
          <p:spPr>
            <a:xfrm>
              <a:off x="8246200" y="288705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7" name="Shape 227"/>
            <p:cNvSpPr/>
            <p:nvPr/>
          </p:nvSpPr>
          <p:spPr>
            <a:xfrm>
              <a:off x="5212393"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8" name="Shape 228"/>
            <p:cNvSpPr/>
            <p:nvPr/>
          </p:nvSpPr>
          <p:spPr>
            <a:xfrm>
              <a:off x="5549484"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9" name="Shape 229"/>
            <p:cNvSpPr/>
            <p:nvPr/>
          </p:nvSpPr>
          <p:spPr>
            <a:xfrm>
              <a:off x="5886575"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0" name="Shape 230"/>
            <p:cNvSpPr/>
            <p:nvPr/>
          </p:nvSpPr>
          <p:spPr>
            <a:xfrm>
              <a:off x="6223662"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1" name="Shape 231"/>
            <p:cNvSpPr/>
            <p:nvPr/>
          </p:nvSpPr>
          <p:spPr>
            <a:xfrm>
              <a:off x="6560753"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2" name="Shape 232"/>
            <p:cNvSpPr/>
            <p:nvPr/>
          </p:nvSpPr>
          <p:spPr>
            <a:xfrm>
              <a:off x="6897843"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3" name="Shape 233"/>
            <p:cNvSpPr/>
            <p:nvPr/>
          </p:nvSpPr>
          <p:spPr>
            <a:xfrm>
              <a:off x="7234932"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4" name="Shape 234"/>
            <p:cNvSpPr/>
            <p:nvPr/>
          </p:nvSpPr>
          <p:spPr>
            <a:xfrm>
              <a:off x="7572022"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5" name="Shape 235"/>
            <p:cNvSpPr/>
            <p:nvPr/>
          </p:nvSpPr>
          <p:spPr>
            <a:xfrm>
              <a:off x="7909113"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6" name="Shape 236"/>
            <p:cNvSpPr/>
            <p:nvPr/>
          </p:nvSpPr>
          <p:spPr>
            <a:xfrm>
              <a:off x="8246200" y="322414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7" name="Shape 237"/>
            <p:cNvSpPr/>
            <p:nvPr/>
          </p:nvSpPr>
          <p:spPr>
            <a:xfrm>
              <a:off x="5212393"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8" name="Shape 238"/>
            <p:cNvSpPr/>
            <p:nvPr/>
          </p:nvSpPr>
          <p:spPr>
            <a:xfrm>
              <a:off x="5549484"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39" name="Shape 239"/>
            <p:cNvSpPr/>
            <p:nvPr/>
          </p:nvSpPr>
          <p:spPr>
            <a:xfrm>
              <a:off x="5886575"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0" name="Shape 240"/>
            <p:cNvSpPr/>
            <p:nvPr/>
          </p:nvSpPr>
          <p:spPr>
            <a:xfrm>
              <a:off x="6223662"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1" name="Shape 241"/>
            <p:cNvSpPr/>
            <p:nvPr/>
          </p:nvSpPr>
          <p:spPr>
            <a:xfrm>
              <a:off x="6560753"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2" name="Shape 242"/>
            <p:cNvSpPr/>
            <p:nvPr/>
          </p:nvSpPr>
          <p:spPr>
            <a:xfrm>
              <a:off x="6897843"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3" name="Shape 243"/>
            <p:cNvSpPr/>
            <p:nvPr/>
          </p:nvSpPr>
          <p:spPr>
            <a:xfrm>
              <a:off x="7234932"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4" name="Shape 244"/>
            <p:cNvSpPr/>
            <p:nvPr/>
          </p:nvSpPr>
          <p:spPr>
            <a:xfrm>
              <a:off x="7572022"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5" name="Shape 245"/>
            <p:cNvSpPr/>
            <p:nvPr/>
          </p:nvSpPr>
          <p:spPr>
            <a:xfrm>
              <a:off x="7909113"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6" name="Shape 246"/>
            <p:cNvSpPr/>
            <p:nvPr/>
          </p:nvSpPr>
          <p:spPr>
            <a:xfrm>
              <a:off x="8246200" y="3561237"/>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7" name="Shape 247"/>
            <p:cNvSpPr/>
            <p:nvPr/>
          </p:nvSpPr>
          <p:spPr>
            <a:xfrm>
              <a:off x="5212393"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8" name="Shape 248"/>
            <p:cNvSpPr/>
            <p:nvPr/>
          </p:nvSpPr>
          <p:spPr>
            <a:xfrm>
              <a:off x="5549484"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49" name="Shape 249"/>
            <p:cNvSpPr/>
            <p:nvPr/>
          </p:nvSpPr>
          <p:spPr>
            <a:xfrm>
              <a:off x="5886575"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0" name="Shape 250"/>
            <p:cNvSpPr/>
            <p:nvPr/>
          </p:nvSpPr>
          <p:spPr>
            <a:xfrm>
              <a:off x="6223662"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1" name="Shape 251"/>
            <p:cNvSpPr/>
            <p:nvPr/>
          </p:nvSpPr>
          <p:spPr>
            <a:xfrm>
              <a:off x="6560753"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2" name="Shape 252"/>
            <p:cNvSpPr/>
            <p:nvPr/>
          </p:nvSpPr>
          <p:spPr>
            <a:xfrm>
              <a:off x="6897843"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3" name="Shape 253"/>
            <p:cNvSpPr/>
            <p:nvPr/>
          </p:nvSpPr>
          <p:spPr>
            <a:xfrm>
              <a:off x="7234932"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4" name="Shape 254"/>
            <p:cNvSpPr/>
            <p:nvPr/>
          </p:nvSpPr>
          <p:spPr>
            <a:xfrm>
              <a:off x="7572022"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5" name="Shape 255"/>
            <p:cNvSpPr/>
            <p:nvPr/>
          </p:nvSpPr>
          <p:spPr>
            <a:xfrm>
              <a:off x="7909113"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56" name="Shape 256"/>
            <p:cNvSpPr/>
            <p:nvPr/>
          </p:nvSpPr>
          <p:spPr>
            <a:xfrm>
              <a:off x="8246200" y="3898326"/>
              <a:ext cx="273600" cy="2736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sp>
        <p:nvSpPr>
          <p:cNvPr id="257" name="Shape 257"/>
          <p:cNvSpPr txBox="1"/>
          <p:nvPr/>
        </p:nvSpPr>
        <p:spPr>
          <a:xfrm>
            <a:off x="4957525" y="360375"/>
            <a:ext cx="4011000" cy="293400"/>
          </a:xfrm>
          <a:prstGeom prst="rect">
            <a:avLst/>
          </a:prstGeom>
          <a:noFill/>
          <a:ln>
            <a:noFill/>
          </a:ln>
        </p:spPr>
        <p:txBody>
          <a:bodyPr anchorCtr="0" anchor="t" bIns="91425" lIns="91425" rIns="91425" tIns="91425">
            <a:noAutofit/>
          </a:bodyPr>
          <a:lstStyle/>
          <a:p>
            <a:pPr lvl="0" rtl="0">
              <a:spcBef>
                <a:spcPts val="0"/>
              </a:spcBef>
              <a:buNone/>
            </a:pPr>
            <a:r>
              <a:rPr lang="en" sz="1200">
                <a:solidFill>
                  <a:srgbClr val="FFFFFF"/>
                </a:solidFill>
                <a:latin typeface="Roboto"/>
                <a:ea typeface="Roboto"/>
                <a:cs typeface="Roboto"/>
                <a:sym typeface="Roboto"/>
              </a:rPr>
              <a:t>solamente 23% de las botellas de agua usadas en los estados unidos fueron recicladas.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nvSpPr>
        <p:spPr>
          <a:xfrm>
            <a:off x="460950" y="2065350"/>
            <a:ext cx="3687300" cy="1012800"/>
          </a:xfrm>
          <a:prstGeom prst="rect">
            <a:avLst/>
          </a:prstGeom>
          <a:noFill/>
          <a:ln>
            <a:noFill/>
          </a:ln>
        </p:spPr>
        <p:txBody>
          <a:bodyPr anchorCtr="0" anchor="ctr" bIns="91425" lIns="91425" rIns="91425" tIns="91425">
            <a:noAutofit/>
          </a:bodyPr>
          <a:lstStyle/>
          <a:p>
            <a:pPr lvl="0" rtl="0">
              <a:spcBef>
                <a:spcPts val="0"/>
              </a:spcBef>
              <a:buNone/>
            </a:pPr>
            <a:r>
              <a:rPr lang="en" sz="4200">
                <a:solidFill>
                  <a:srgbClr val="FFFFFF"/>
                </a:solidFill>
                <a:latin typeface="Roboto"/>
                <a:ea typeface="Roboto"/>
                <a:cs typeface="Roboto"/>
                <a:sym typeface="Roboto"/>
              </a:rPr>
              <a:t>apendice</a:t>
            </a:r>
          </a:p>
        </p:txBody>
      </p:sp>
      <p:sp>
        <p:nvSpPr>
          <p:cNvPr id="263" name="Shape 263"/>
          <p:cNvSpPr txBox="1"/>
          <p:nvPr/>
        </p:nvSpPr>
        <p:spPr>
          <a:xfrm>
            <a:off x="4563150" y="572850"/>
            <a:ext cx="4119900" cy="39978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000"/>
              </a:spcAft>
              <a:buNone/>
            </a:pPr>
            <a:r>
              <a:rPr lang="en" sz="1600">
                <a:solidFill>
                  <a:srgbClr val="F3F3F3"/>
                </a:solidFill>
                <a:latin typeface="Roboto"/>
                <a:ea typeface="Roboto"/>
                <a:cs typeface="Roboto"/>
                <a:sym typeface="Roboto"/>
              </a:rPr>
              <a:t>How much will this project actually help with plastic waste?</a:t>
            </a:r>
          </a:p>
          <a:p>
            <a:pPr lvl="0" rtl="0">
              <a:lnSpc>
                <a:spcPct val="115000"/>
              </a:lnSpc>
              <a:spcBef>
                <a:spcPts val="0"/>
              </a:spcBef>
              <a:spcAft>
                <a:spcPts val="1000"/>
              </a:spcAft>
              <a:buNone/>
            </a:pPr>
            <a:r>
              <a:rPr lang="en" sz="1600">
                <a:solidFill>
                  <a:srgbClr val="F3F3F3"/>
                </a:solidFill>
                <a:latin typeface="Roboto"/>
                <a:ea typeface="Roboto"/>
                <a:cs typeface="Roboto"/>
                <a:sym typeface="Roboto"/>
              </a:rPr>
              <a:t>How is this station superior to the previous one?</a:t>
            </a:r>
          </a:p>
          <a:p>
            <a:pPr lvl="0" rtl="0">
              <a:lnSpc>
                <a:spcPct val="115000"/>
              </a:lnSpc>
              <a:spcBef>
                <a:spcPts val="0"/>
              </a:spcBef>
              <a:spcAft>
                <a:spcPts val="1000"/>
              </a:spcAft>
              <a:buNone/>
            </a:pPr>
            <a:r>
              <a:rPr lang="en" sz="1600">
                <a:solidFill>
                  <a:srgbClr val="F3F3F3"/>
                </a:solidFill>
                <a:latin typeface="Roboto"/>
                <a:ea typeface="Roboto"/>
                <a:cs typeface="Roboto"/>
                <a:sym typeface="Roboto"/>
              </a:rPr>
              <a:t>What will happen to the other station?</a:t>
            </a:r>
          </a:p>
          <a:p>
            <a:pPr lvl="0" rtl="0">
              <a:lnSpc>
                <a:spcPct val="115000"/>
              </a:lnSpc>
              <a:spcBef>
                <a:spcPts val="0"/>
              </a:spcBef>
              <a:spcAft>
                <a:spcPts val="1000"/>
              </a:spcAft>
              <a:buNone/>
            </a:pPr>
            <a:r>
              <a:rPr lang="en" sz="1600">
                <a:solidFill>
                  <a:srgbClr val="F3F3F3"/>
                </a:solidFill>
                <a:latin typeface="Roboto"/>
                <a:ea typeface="Roboto"/>
                <a:cs typeface="Roboto"/>
                <a:sym typeface="Roboto"/>
              </a:rPr>
              <a:t>Why is Leon Arapi so darn handsome?</a:t>
            </a:r>
          </a:p>
          <a:p>
            <a:pPr lvl="0" rtl="0">
              <a:lnSpc>
                <a:spcPct val="115000"/>
              </a:lnSpc>
              <a:spcBef>
                <a:spcPts val="0"/>
              </a:spcBef>
              <a:spcAft>
                <a:spcPts val="1000"/>
              </a:spcAft>
              <a:buNone/>
            </a:pPr>
            <a:r>
              <a:rPr lang="en" sz="1600">
                <a:solidFill>
                  <a:srgbClr val="F3F3F3"/>
                </a:solidFill>
                <a:latin typeface="Roboto"/>
                <a:ea typeface="Roboto"/>
                <a:cs typeface="Roboto"/>
                <a:sym typeface="Roboto"/>
              </a:rPr>
              <a:t>Q/A: </a:t>
            </a: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